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307" r:id="rId2"/>
    <p:sldId id="334" r:id="rId3"/>
    <p:sldId id="355" r:id="rId4"/>
    <p:sldId id="356" r:id="rId5"/>
    <p:sldId id="358" r:id="rId6"/>
    <p:sldId id="339" r:id="rId7"/>
    <p:sldId id="309" r:id="rId8"/>
    <p:sldId id="312" r:id="rId9"/>
    <p:sldId id="315" r:id="rId10"/>
    <p:sldId id="316" r:id="rId11"/>
    <p:sldId id="357" r:id="rId12"/>
    <p:sldId id="359" r:id="rId13"/>
    <p:sldId id="345" r:id="rId14"/>
  </p:sldIdLst>
  <p:sldSz cx="12192000" cy="6858000"/>
  <p:notesSz cx="6805613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3399"/>
    <a:srgbClr val="EE853E"/>
    <a:srgbClr val="597EC8"/>
    <a:srgbClr val="0033CC"/>
    <a:srgbClr val="E9D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7" autoAdjust="0"/>
    <p:restoredTop sz="94176" autoAdjust="0"/>
  </p:normalViewPr>
  <p:slideViewPr>
    <p:cSldViewPr snapToGrid="0">
      <p:cViewPr varScale="1">
        <p:scale>
          <a:sx n="85" d="100"/>
          <a:sy n="85" d="100"/>
        </p:scale>
        <p:origin x="3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K-54\Communication\1-SERVICE%20COM\1.DOSSIERS%20EN%20COURS\PPT%20CA%202018%20Finances\Pr&#233;sentation%20du%20CA%202017%20BP%20+%20B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88919974318946E-2"/>
          <c:y val="7.422027688074341E-2"/>
          <c:w val="0.77495130817600621"/>
          <c:h val="0.75450216108677159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Feuil1!$A$2:$A$8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3748922</c:v>
                </c:pt>
                <c:pt idx="1">
                  <c:v>5078276</c:v>
                </c:pt>
                <c:pt idx="2">
                  <c:v>33649344</c:v>
                </c:pt>
                <c:pt idx="3">
                  <c:v>366740</c:v>
                </c:pt>
                <c:pt idx="4">
                  <c:v>100722</c:v>
                </c:pt>
                <c:pt idx="5">
                  <c:v>11716437</c:v>
                </c:pt>
                <c:pt idx="6">
                  <c:v>22225362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06-4775-BEBF-C607A4BA4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cat>
            <c:strRef>
              <c:f>Feuil1!$A$2:$A$9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95000</c:v>
                </c:pt>
                <c:pt idx="1">
                  <c:v>15640406</c:v>
                </c:pt>
                <c:pt idx="2">
                  <c:v>75000</c:v>
                </c:pt>
                <c:pt idx="3">
                  <c:v>281214</c:v>
                </c:pt>
                <c:pt idx="4">
                  <c:v>1259449</c:v>
                </c:pt>
                <c:pt idx="5">
                  <c:v>487426</c:v>
                </c:pt>
                <c:pt idx="6">
                  <c:v>1879409</c:v>
                </c:pt>
                <c:pt idx="7">
                  <c:v>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AC-4217-8B1C-23E5CDFD5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797833353102098E-2"/>
          <c:y val="7.7730359492876169E-2"/>
          <c:w val="0.84041370885942102"/>
          <c:h val="0.80735599491287469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EC0-42AA-BD50-0B384EB6C3B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EC0-42AA-BD50-0B384EB6C3B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EC0-42AA-BD50-0B384EB6C3B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4EC0-42AA-BD50-0B384EB6C3B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4EC0-42AA-BD50-0B384EB6C3B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4EC0-42AA-BD50-0B384EB6C3B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4EC0-42AA-BD50-0B384EB6C3B5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4EC0-42AA-BD50-0B384EB6C3B5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4EC0-42AA-BD50-0B384EB6C3B5}"/>
              </c:ext>
            </c:extLst>
          </c:dPt>
          <c:dLbls>
            <c:dLbl>
              <c:idx val="0"/>
              <c:layout>
                <c:manualLayout>
                  <c:x val="0.10893477249295178"/>
                  <c:y val="-5.432163548965516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0-42AA-BD50-0B384EB6C3B5}"/>
                </c:ext>
              </c:extLst>
            </c:dLbl>
            <c:dLbl>
              <c:idx val="1"/>
              <c:layout>
                <c:manualLayout>
                  <c:x val="1.1007320492817902E-2"/>
                  <c:y val="-7.047999811443464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47856315179606"/>
                      <c:h val="9.82208603099113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EC0-42AA-BD50-0B384EB6C3B5}"/>
                </c:ext>
              </c:extLst>
            </c:dLbl>
            <c:dLbl>
              <c:idx val="2"/>
              <c:layout>
                <c:manualLayout>
                  <c:x val="4.4099840938190867E-2"/>
                  <c:y val="-4.02880304674208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8383682630633"/>
                      <c:h val="0.11585322738597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EC0-42AA-BD50-0B384EB6C3B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272785565545784"/>
                      <c:h val="6.16919267668935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C0-42AA-BD50-0B384EB6C3B5}"/>
                </c:ext>
              </c:extLst>
            </c:dLbl>
            <c:dLbl>
              <c:idx val="4"/>
              <c:layout>
                <c:manualLayout>
                  <c:x val="-4.0698777079284654E-2"/>
                  <c:y val="3.85017940066477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231682800947675"/>
                      <c:h val="8.4887996641207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EC0-42AA-BD50-0B384EB6C3B5}"/>
                </c:ext>
              </c:extLst>
            </c:dLbl>
            <c:dLbl>
              <c:idx val="5"/>
              <c:layout>
                <c:manualLayout>
                  <c:x val="-0.16381949069807766"/>
                  <c:y val="-1.44449069144561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4772371298315"/>
                      <c:h val="0.14871852782931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EC0-42AA-BD50-0B384EB6C3B5}"/>
                </c:ext>
              </c:extLst>
            </c:dLbl>
            <c:dLbl>
              <c:idx val="6"/>
              <c:layout>
                <c:manualLayout>
                  <c:x val="-2.7037494794192471E-2"/>
                  <c:y val="-8.5667706186600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14307655343777"/>
                      <c:h val="0.167423698707377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EC0-42AA-BD50-0B384EB6C3B5}"/>
                </c:ext>
              </c:extLst>
            </c:dLbl>
            <c:dLbl>
              <c:idx val="7"/>
              <c:layout>
                <c:manualLayout>
                  <c:x val="6.2615365431580569E-2"/>
                  <c:y val="-9.0121217505402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34142794593826"/>
                      <c:h val="0.126620946642353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EC0-42AA-BD50-0B384EB6C3B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1984550019312469"/>
                      <c:h val="6.53270691813408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4EC0-42AA-BD50-0B384EB6C3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Feuil1!$A$2:$A$10</c:f>
              <c:strCache>
                <c:ptCount val="9"/>
                <c:pt idx="0">
                  <c:v>21-Immobilisations corporelles</c:v>
                </c:pt>
                <c:pt idx="1">
                  <c:v>23-Immobilisations en cours</c:v>
                </c:pt>
                <c:pt idx="2">
                  <c:v>16-Emprunts,dettes et assimilés</c:v>
                </c:pt>
                <c:pt idx="3">
                  <c:v>26-Participations</c:v>
                </c:pt>
                <c:pt idx="4">
                  <c:v>040-Opération d'ordre de section à section</c:v>
                </c:pt>
                <c:pt idx="5">
                  <c:v>20-Immobilisations incorporelles</c:v>
                </c:pt>
                <c:pt idx="6">
                  <c:v>041-Opérations d'ordre patrimoniales</c:v>
                </c:pt>
                <c:pt idx="7">
                  <c:v>204-Subventions d'équipement versées</c:v>
                </c:pt>
                <c:pt idx="8">
                  <c:v>13-Subventions d'investissements reçues</c:v>
                </c:pt>
              </c:strCache>
            </c:strRef>
          </c:cat>
          <c:val>
            <c:numRef>
              <c:f>Feuil1!$B$2:$B$10</c:f>
              <c:numCache>
                <c:formatCode>#,##0.00\ _€</c:formatCode>
                <c:ptCount val="9"/>
                <c:pt idx="0">
                  <c:v>2598536.11</c:v>
                </c:pt>
                <c:pt idx="1">
                  <c:v>262152.67</c:v>
                </c:pt>
                <c:pt idx="2">
                  <c:v>1127557.48</c:v>
                </c:pt>
                <c:pt idx="3">
                  <c:v>1000</c:v>
                </c:pt>
                <c:pt idx="4">
                  <c:v>487426.04</c:v>
                </c:pt>
                <c:pt idx="5">
                  <c:v>1280338.3800000008</c:v>
                </c:pt>
                <c:pt idx="6">
                  <c:v>701080</c:v>
                </c:pt>
                <c:pt idx="7">
                  <c:v>2335186.92</c:v>
                </c:pt>
                <c:pt idx="8">
                  <c:v>72908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EC0-42AA-BD50-0B384EB6C3B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850785718487805E-2"/>
          <c:y val="0.19264402490489116"/>
          <c:w val="0.84041370885942102"/>
          <c:h val="0.80735599491287469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DEB-458E-8ABC-54B3BBA3D50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DEB-458E-8ABC-54B3BBA3D50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DEB-458E-8ABC-54B3BBA3D50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DEB-458E-8ABC-54B3BBA3D50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DEB-458E-8ABC-54B3BBA3D50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DDEB-458E-8ABC-54B3BBA3D50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DDEB-458E-8ABC-54B3BBA3D505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DDEB-458E-8ABC-54B3BBA3D505}"/>
              </c:ext>
            </c:extLst>
          </c:dPt>
          <c:dLbls>
            <c:dLbl>
              <c:idx val="0"/>
              <c:layout>
                <c:manualLayout>
                  <c:x val="-9.8294743903080045E-2"/>
                  <c:y val="-0.304148865411239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21127460689707"/>
                      <c:h val="0.377170498342439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DEB-458E-8ABC-54B3BBA3D505}"/>
                </c:ext>
              </c:extLst>
            </c:dLbl>
            <c:dLbl>
              <c:idx val="1"/>
              <c:layout>
                <c:manualLayout>
                  <c:x val="-0.2935694938700974"/>
                  <c:y val="7.071308444424835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EB-458E-8ABC-54B3BBA3D505}"/>
                </c:ext>
              </c:extLst>
            </c:dLbl>
            <c:dLbl>
              <c:idx val="2"/>
              <c:layout>
                <c:manualLayout>
                  <c:x val="-0.26146313025177176"/>
                  <c:y val="-0.1826615012854308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46349942062572"/>
                      <c:h val="9.82208603099113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DEB-458E-8ABC-54B3BBA3D505}"/>
                </c:ext>
              </c:extLst>
            </c:dLbl>
            <c:dLbl>
              <c:idx val="3"/>
              <c:layout>
                <c:manualLayout>
                  <c:x val="-7.3698420417438607E-3"/>
                  <c:y val="-0.204981745970470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36328135692193"/>
                      <c:h val="0.119142606498828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DEB-458E-8ABC-54B3BBA3D505}"/>
                </c:ext>
              </c:extLst>
            </c:dLbl>
            <c:dLbl>
              <c:idx val="4"/>
              <c:layout>
                <c:manualLayout>
                  <c:x val="5.9707460278948077E-2"/>
                  <c:y val="-3.87866357389585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15A77A-8297-435A-A476-C6C394033230}" type="CATEGORYNAME">
                      <a:rPr lang="en-US" sz="1100" b="1"/>
                      <a:pPr>
                        <a:defRPr sz="1100" b="1"/>
                      </a:pPr>
                      <a:t>[NOM DE CATÉGORIE]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27858322460559"/>
                      <c:h val="0.117611361670859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EB-458E-8ABC-54B3BBA3D505}"/>
                </c:ext>
              </c:extLst>
            </c:dLbl>
            <c:dLbl>
              <c:idx val="5"/>
              <c:layout>
                <c:manualLayout>
                  <c:x val="7.3685062002192353E-2"/>
                  <c:y val="7.21383619646150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83220043612742"/>
                      <c:h val="0.119114115813599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DEB-458E-8ABC-54B3BBA3D505}"/>
                </c:ext>
              </c:extLst>
            </c:dLbl>
            <c:dLbl>
              <c:idx val="6"/>
              <c:layout>
                <c:manualLayout>
                  <c:x val="3.3275333734114801E-2"/>
                  <c:y val="-2.45499073751266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4030224785054"/>
                      <c:h val="9.83467373373796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DEB-458E-8ABC-54B3BBA3D505}"/>
                </c:ext>
              </c:extLst>
            </c:dLbl>
            <c:dLbl>
              <c:idx val="7"/>
              <c:layout>
                <c:manualLayout>
                  <c:x val="3.5008446695658925E-2"/>
                  <c:y val="0.160071510334518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dirty="0"/>
                      <a:t>45- operations pour compte de tiers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87970011706672"/>
                      <c:h val="0.135709226473210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DDEB-458E-8ABC-54B3BBA3D5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Feuil1!$A$2:$A$9</c:f>
              <c:strCache>
                <c:ptCount val="8"/>
                <c:pt idx="0">
                  <c:v>1068-Excédents de fonctionnement capitalisés</c:v>
                </c:pt>
                <c:pt idx="1">
                  <c:v>040-Opération d'ordre de section à section</c:v>
                </c:pt>
                <c:pt idx="2">
                  <c:v>27-Autres immobilisations financières</c:v>
                </c:pt>
                <c:pt idx="3">
                  <c:v>165-Dépôts et cautionnements reçus</c:v>
                </c:pt>
                <c:pt idx="4">
                  <c:v>041-Opérations d'ordre patrimoniales</c:v>
                </c:pt>
                <c:pt idx="5">
                  <c:v>13-Subventions d'investissements reçues</c:v>
                </c:pt>
                <c:pt idx="6">
                  <c:v>10-Dotations, fonds diverses et réserves</c:v>
                </c:pt>
                <c:pt idx="7">
                  <c:v>45- opérations pour compte de tiers</c:v>
                </c:pt>
              </c:strCache>
            </c:strRef>
          </c:cat>
          <c:val>
            <c:numRef>
              <c:f>Feuil1!$B$2:$B$9</c:f>
              <c:numCache>
                <c:formatCode>#\ ##0.00\ _€</c:formatCode>
                <c:ptCount val="8"/>
                <c:pt idx="0">
                  <c:v>6195954.5199999996</c:v>
                </c:pt>
                <c:pt idx="1">
                  <c:v>2949630.19</c:v>
                </c:pt>
                <c:pt idx="2">
                  <c:v>27485.7</c:v>
                </c:pt>
                <c:pt idx="3">
                  <c:v>13370</c:v>
                </c:pt>
                <c:pt idx="4">
                  <c:v>149097</c:v>
                </c:pt>
                <c:pt idx="5">
                  <c:v>608511.23</c:v>
                </c:pt>
                <c:pt idx="6">
                  <c:v>486094.62</c:v>
                </c:pt>
                <c:pt idx="7">
                  <c:v>1080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DEB-458E-8ABC-54B3BBA3D50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0.18719</cdr:x>
      <cdr:y>0.75751</cdr:y>
    </cdr:from>
    <cdr:to>
      <cdr:x>0.2487</cdr:x>
      <cdr:y>0.81806</cdr:y>
    </cdr:to>
    <cdr:sp macro="" textlink="">
      <cdr:nvSpPr>
        <cdr:cNvPr id="3" name="Connecteur droit 2"/>
        <cdr:cNvSpPr/>
      </cdr:nvSpPr>
      <cdr:spPr>
        <a:xfrm xmlns:a="http://schemas.openxmlformats.org/drawingml/2006/main" flipV="1">
          <a:off x="1245126" y="3376942"/>
          <a:ext cx="409146" cy="26995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0.27333</cdr:x>
      <cdr:y>0.76312</cdr:y>
    </cdr:from>
    <cdr:to>
      <cdr:x>0.30668</cdr:x>
      <cdr:y>0.88115</cdr:y>
    </cdr:to>
    <cdr:sp macro="" textlink="">
      <cdr:nvSpPr>
        <cdr:cNvPr id="5" name="Connecteur en angle 4"/>
        <cdr:cNvSpPr/>
      </cdr:nvSpPr>
      <cdr:spPr>
        <a:xfrm xmlns:a="http://schemas.openxmlformats.org/drawingml/2006/main" rot="16200000" flipH="1">
          <a:off x="1627113" y="3548958"/>
          <a:ext cx="525102" cy="217285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0.60393</cdr:x>
      <cdr:y>0.11982</cdr:y>
    </cdr:from>
    <cdr:to>
      <cdr:x>0.64204</cdr:x>
      <cdr:y>0.13607</cdr:y>
    </cdr:to>
    <cdr:sp macro="" textlink="">
      <cdr:nvSpPr>
        <cdr:cNvPr id="7" name="Connecteur droit 6"/>
        <cdr:cNvSpPr/>
      </cdr:nvSpPr>
      <cdr:spPr>
        <a:xfrm xmlns:a="http://schemas.openxmlformats.org/drawingml/2006/main" rot="10800000" flipV="1">
          <a:off x="4017227" y="534155"/>
          <a:ext cx="253497" cy="724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0.76862</cdr:x>
      <cdr:y>0.51177</cdr:y>
    </cdr:from>
    <cdr:to>
      <cdr:x>0.85437</cdr:x>
      <cdr:y>0.62347</cdr:y>
    </cdr:to>
    <cdr:sp macro="" textlink="">
      <cdr:nvSpPr>
        <cdr:cNvPr id="9" name="Connecteur en angle 8"/>
        <cdr:cNvSpPr/>
      </cdr:nvSpPr>
      <cdr:spPr>
        <a:xfrm xmlns:a="http://schemas.openxmlformats.org/drawingml/2006/main" flipV="1">
          <a:off x="5112695" y="2281474"/>
          <a:ext cx="570369" cy="497940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0.01732</cdr:x>
      <cdr:y>0.59098</cdr:y>
    </cdr:from>
    <cdr:to>
      <cdr:x>0.04182</cdr:x>
      <cdr:y>0.59707</cdr:y>
    </cdr:to>
    <cdr:sp macro="" textlink="">
      <cdr:nvSpPr>
        <cdr:cNvPr id="11" name="Connecteur droit 10"/>
        <cdr:cNvSpPr/>
      </cdr:nvSpPr>
      <cdr:spPr>
        <a:xfrm xmlns:a="http://schemas.openxmlformats.org/drawingml/2006/main" flipV="1">
          <a:off x="115182" y="2634559"/>
          <a:ext cx="162963" cy="271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0.71046</cdr:x>
      <cdr:y>0.87243</cdr:y>
    </cdr:from>
    <cdr:to>
      <cdr:x>0.8537</cdr:x>
      <cdr:y>0.95215</cdr:y>
    </cdr:to>
    <cdr:sp macro="" textlink="">
      <cdr:nvSpPr>
        <cdr:cNvPr id="2" name="ZoneTexte 20">
          <a:extLst xmlns:a="http://schemas.openxmlformats.org/drawingml/2006/main">
            <a:ext uri="{FF2B5EF4-FFF2-40B4-BE49-F238E27FC236}">
              <a16:creationId xmlns:a16="http://schemas.microsoft.com/office/drawing/2014/main" id="{C22732BB-EC7D-43CA-8D09-E3A51C904DE7}"/>
            </a:ext>
          </a:extLst>
        </cdr:cNvPr>
        <cdr:cNvSpPr txBox="1"/>
      </cdr:nvSpPr>
      <cdr:spPr>
        <a:xfrm xmlns:a="http://schemas.openxmlformats.org/drawingml/2006/main">
          <a:off x="5840069" y="3368374"/>
          <a:ext cx="1177407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 sz="1400" b="1" dirty="0">
            <a:solidFill>
              <a:srgbClr val="FF5050"/>
            </a:solidFill>
          </a:endParaRPr>
        </a:p>
      </cdr:txBody>
    </cdr:sp>
  </cdr:relSizeAnchor>
  <cdr:relSizeAnchor xmlns:cdr="http://schemas.openxmlformats.org/drawingml/2006/chartDrawing">
    <cdr:from>
      <cdr:x>0.62893</cdr:x>
      <cdr:y>0.86526</cdr:y>
    </cdr:from>
    <cdr:to>
      <cdr:x>0.77217</cdr:x>
      <cdr:y>0.94498</cdr:y>
    </cdr:to>
    <cdr:sp macro="" textlink="">
      <cdr:nvSpPr>
        <cdr:cNvPr id="3" name="ZoneTexte 20">
          <a:extLst xmlns:a="http://schemas.openxmlformats.org/drawingml/2006/main">
            <a:ext uri="{FF2B5EF4-FFF2-40B4-BE49-F238E27FC236}">
              <a16:creationId xmlns:a16="http://schemas.microsoft.com/office/drawing/2014/main" id="{C22732BB-EC7D-43CA-8D09-E3A51C904DE7}"/>
            </a:ext>
          </a:extLst>
        </cdr:cNvPr>
        <cdr:cNvSpPr txBox="1"/>
      </cdr:nvSpPr>
      <cdr:spPr>
        <a:xfrm xmlns:a="http://schemas.openxmlformats.org/drawingml/2006/main">
          <a:off x="5169873" y="3340693"/>
          <a:ext cx="1177407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>
              <a:solidFill>
                <a:srgbClr val="FF5050"/>
              </a:solidFill>
            </a:rPr>
            <a:t>690 370,83 €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451" y="0"/>
            <a:ext cx="2949575" cy="49847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7C320AE-1DD6-40DA-A593-E4E8714D7F2B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40" y="4783140"/>
            <a:ext cx="5443536" cy="39131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6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451" y="9440864"/>
            <a:ext cx="2949575" cy="498476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240C106C-6F8F-4795-AD85-D5C06DE78F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52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C106C-6F8F-4795-AD85-D5C06DE78FB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54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6D9-5CA4-4261-B485-9D536C642575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8EA-3FAF-458F-9106-73648D9869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87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6D9-5CA4-4261-B485-9D536C642575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8EA-3FAF-458F-9106-73648D9869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78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6D9-5CA4-4261-B485-9D536C642575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8EA-3FAF-458F-9106-73648D9869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71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6D9-5CA4-4261-B485-9D536C642575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8EA-3FAF-458F-9106-73648D9869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5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6D9-5CA4-4261-B485-9D536C642575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8EA-3FAF-458F-9106-73648D9869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09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6D9-5CA4-4261-B485-9D536C642575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8EA-3FAF-458F-9106-73648D9869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13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6D9-5CA4-4261-B485-9D536C642575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8EA-3FAF-458F-9106-73648D9869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95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6D9-5CA4-4261-B485-9D536C642575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8EA-3FAF-458F-9106-73648D9869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47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6D9-5CA4-4261-B485-9D536C642575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8EA-3FAF-458F-9106-73648D9869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65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6D9-5CA4-4261-B485-9D536C642575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8EA-3FAF-458F-9106-73648D9869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76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6D9-5CA4-4261-B485-9D536C642575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8EA-3FAF-458F-9106-73648D9869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30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CF6D9-5CA4-4261-B485-9D536C642575}" type="datetimeFigureOut">
              <a:rPr lang="fr-FR" smtClean="0"/>
              <a:pPr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0F8EA-3FAF-458F-9106-73648D9869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92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2369" y="2404409"/>
            <a:ext cx="11236569" cy="1982953"/>
          </a:xfrm>
        </p:spPr>
        <p:txBody>
          <a:bodyPr>
            <a:normAutofit/>
          </a:bodyPr>
          <a:lstStyle/>
          <a:p>
            <a:r>
              <a:rPr lang="fr-FR" sz="6000" b="1" dirty="0">
                <a:solidFill>
                  <a:srgbClr val="003399"/>
                </a:solidFill>
                <a:latin typeface="+mn-lt"/>
              </a:rPr>
              <a:t>LE COMPTE ADMINISTRATIF 2020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9988" y="4792009"/>
            <a:ext cx="9144000" cy="638666"/>
          </a:xfrm>
        </p:spPr>
        <p:txBody>
          <a:bodyPr/>
          <a:lstStyle/>
          <a:p>
            <a:r>
              <a:rPr lang="fr-FR" dirty="0"/>
              <a:t>Communauté d’agglomération Tarbes-Lourdes-Pyrénées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8D00C7-E3E3-47E3-9A67-D09B8ED06494}"/>
              </a:ext>
            </a:extLst>
          </p:cNvPr>
          <p:cNvSpPr/>
          <p:nvPr/>
        </p:nvSpPr>
        <p:spPr>
          <a:xfrm>
            <a:off x="1" y="0"/>
            <a:ext cx="12192000" cy="2207172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043E5F8-B186-42FD-9791-B402529A9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9" y="370028"/>
            <a:ext cx="4007422" cy="14671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0238213-6842-405E-9D21-DE5004733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22" y="182581"/>
            <a:ext cx="3932160" cy="180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1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8" y="109702"/>
            <a:ext cx="3440785" cy="135903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627802" y="179109"/>
            <a:ext cx="5891753" cy="4996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b="1" dirty="0">
                <a:solidFill>
                  <a:srgbClr val="003399"/>
                </a:solidFill>
                <a:latin typeface="+mn-lt"/>
              </a:rPr>
              <a:t>LE BUDGET PRINCIPAL 2020</a:t>
            </a: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2649242" y="570892"/>
            <a:ext cx="8870313" cy="572755"/>
          </a:xfrm>
        </p:spPr>
        <p:txBody>
          <a:bodyPr>
            <a:normAutofit/>
          </a:bodyPr>
          <a:lstStyle/>
          <a:p>
            <a:pPr algn="r"/>
            <a:r>
              <a:rPr lang="fr-FR" sz="2800" b="1" dirty="0">
                <a:solidFill>
                  <a:srgbClr val="003399"/>
                </a:solidFill>
                <a:latin typeface="+mn-lt"/>
              </a:rPr>
              <a:t>&gt; LES </a:t>
            </a:r>
            <a:r>
              <a:rPr lang="fr-FR" sz="2800" b="1" dirty="0">
                <a:solidFill>
                  <a:srgbClr val="FF5050"/>
                </a:solidFill>
                <a:latin typeface="+mn-lt"/>
              </a:rPr>
              <a:t>DÉPENSES</a:t>
            </a:r>
            <a:r>
              <a:rPr lang="fr-FR" sz="2800" b="1" dirty="0">
                <a:solidFill>
                  <a:srgbClr val="003399"/>
                </a:solidFill>
                <a:latin typeface="+mn-lt"/>
              </a:rPr>
              <a:t> D’INVESTISSEMENT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897092" y="1155051"/>
            <a:ext cx="3622464" cy="449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3399"/>
                </a:solidFill>
                <a:ea typeface="+mj-ea"/>
                <a:cs typeface="+mj-cs"/>
              </a:defRPr>
            </a:lvl1pPr>
          </a:lstStyle>
          <a:p>
            <a:pPr fontAlgn="b"/>
            <a:r>
              <a:rPr lang="fr-FR" sz="3200" dirty="0">
                <a:solidFill>
                  <a:srgbClr val="FF5050"/>
                </a:solidFill>
              </a:rPr>
              <a:t>10 441 016,09 € </a:t>
            </a:r>
            <a:endParaRPr lang="fr-FR" sz="3200" b="0" dirty="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79108" y="6513920"/>
            <a:ext cx="9144000" cy="245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/>
              <a:t>Communauté d’agglomération Tarbes-Lourdes-Pyrénées / Compte Administratif 2020</a:t>
            </a:r>
          </a:p>
          <a:p>
            <a:pPr algn="l"/>
            <a:endParaRPr lang="fr-FR" sz="900" dirty="0"/>
          </a:p>
          <a:p>
            <a:pPr algn="l"/>
            <a:endParaRPr lang="fr-FR" sz="900" dirty="0"/>
          </a:p>
        </p:txBody>
      </p:sp>
      <p:sp>
        <p:nvSpPr>
          <p:cNvPr id="8" name="ZoneTexte 7"/>
          <p:cNvSpPr txBox="1"/>
          <p:nvPr/>
        </p:nvSpPr>
        <p:spPr>
          <a:xfrm>
            <a:off x="8698457" y="1629233"/>
            <a:ext cx="281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Taux de réalisation par rapport aux crédits inscrits au BP </a:t>
            </a:r>
            <a:r>
              <a:rPr lang="fr-FR" sz="1600" b="1" dirty="0">
                <a:solidFill>
                  <a:srgbClr val="003399"/>
                </a:solidFill>
              </a:rPr>
              <a:t>54,76%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899500" y="3995204"/>
            <a:ext cx="139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701 080,00 €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486807" y="5658341"/>
            <a:ext cx="139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487 426,04 €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50254" y="5388665"/>
            <a:ext cx="139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1 280 338,38 €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53132" y="2222724"/>
            <a:ext cx="139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2 541 771,73 €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812063" y="2389327"/>
            <a:ext cx="139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2 598 536,11 €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400314" y="4914916"/>
            <a:ext cx="139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1 127 557,48 €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496306" y="5696442"/>
            <a:ext cx="139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1 000,00 €</a:t>
            </a:r>
          </a:p>
        </p:txBody>
      </p:sp>
      <p:graphicFrame>
        <p:nvGraphicFramePr>
          <p:cNvPr id="25" name="Espace réservé du contenu 5">
            <a:extLst>
              <a:ext uri="{FF2B5EF4-FFF2-40B4-BE49-F238E27FC236}">
                <a16:creationId xmlns:a16="http://schemas.microsoft.com/office/drawing/2014/main" id="{EA68A84C-FEB3-4AB7-881B-C192B10376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697208"/>
              </p:ext>
            </p:extLst>
          </p:nvPr>
        </p:nvGraphicFramePr>
        <p:xfrm>
          <a:off x="1914525" y="2383219"/>
          <a:ext cx="8220075" cy="386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ZoneTexte 25">
            <a:extLst>
              <a:ext uri="{FF2B5EF4-FFF2-40B4-BE49-F238E27FC236}">
                <a16:creationId xmlns:a16="http://schemas.microsoft.com/office/drawing/2014/main" id="{1106370D-AED1-40FC-9651-1E8CE7104170}"/>
              </a:ext>
            </a:extLst>
          </p:cNvPr>
          <p:cNvSpPr txBox="1"/>
          <p:nvPr/>
        </p:nvSpPr>
        <p:spPr>
          <a:xfrm>
            <a:off x="8826273" y="3982645"/>
            <a:ext cx="139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  <a:latin typeface="+mj-lt"/>
              </a:rPr>
              <a:t>2 750 916,80 €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22732BB-EC7D-43CA-8D09-E3A51C904DE7}"/>
              </a:ext>
            </a:extLst>
          </p:cNvPr>
          <p:cNvSpPr txBox="1"/>
          <p:nvPr/>
        </p:nvSpPr>
        <p:spPr>
          <a:xfrm>
            <a:off x="1950254" y="4015035"/>
            <a:ext cx="1177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5050"/>
                </a:solidFill>
              </a:rPr>
              <a:t>149 097,00 €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6BB3DE9-17FA-459D-8A65-4ECA76C2C444}"/>
              </a:ext>
            </a:extLst>
          </p:cNvPr>
          <p:cNvSpPr txBox="1"/>
          <p:nvPr/>
        </p:nvSpPr>
        <p:spPr>
          <a:xfrm>
            <a:off x="2057400" y="5337885"/>
            <a:ext cx="1177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5050"/>
                </a:solidFill>
              </a:rPr>
              <a:t>921 379,20 €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290A90C-D7F8-4363-996A-6DDF7C6C624E}"/>
              </a:ext>
            </a:extLst>
          </p:cNvPr>
          <p:cNvSpPr txBox="1"/>
          <p:nvPr/>
        </p:nvSpPr>
        <p:spPr>
          <a:xfrm>
            <a:off x="8510598" y="4880983"/>
            <a:ext cx="13979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5050"/>
                </a:solidFill>
              </a:rPr>
              <a:t>1 097 344,20 €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5BDDF8A-9264-42AD-B198-C2EF2773AC1D}"/>
              </a:ext>
            </a:extLst>
          </p:cNvPr>
          <p:cNvSpPr txBox="1"/>
          <p:nvPr/>
        </p:nvSpPr>
        <p:spPr>
          <a:xfrm>
            <a:off x="8884163" y="2324050"/>
            <a:ext cx="14786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5050"/>
                </a:solidFill>
              </a:rPr>
              <a:t>2 290 136,33 €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EADC239-506E-433F-9120-872C65FDD039}"/>
              </a:ext>
            </a:extLst>
          </p:cNvPr>
          <p:cNvSpPr txBox="1"/>
          <p:nvPr/>
        </p:nvSpPr>
        <p:spPr>
          <a:xfrm>
            <a:off x="4486807" y="5729213"/>
            <a:ext cx="1177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4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0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8" y="109702"/>
            <a:ext cx="3440785" cy="135903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627802" y="179109"/>
            <a:ext cx="5891753" cy="4996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b="1" dirty="0">
                <a:solidFill>
                  <a:srgbClr val="003399"/>
                </a:solidFill>
                <a:latin typeface="+mn-lt"/>
              </a:rPr>
              <a:t>LE BUDGET PRINCIPAL 2020</a:t>
            </a: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2649242" y="570892"/>
            <a:ext cx="8870313" cy="572755"/>
          </a:xfrm>
        </p:spPr>
        <p:txBody>
          <a:bodyPr>
            <a:normAutofit/>
          </a:bodyPr>
          <a:lstStyle/>
          <a:p>
            <a:pPr algn="r"/>
            <a:r>
              <a:rPr lang="fr-FR" sz="2800" b="1" dirty="0">
                <a:solidFill>
                  <a:srgbClr val="003399"/>
                </a:solidFill>
                <a:latin typeface="+mn-lt"/>
              </a:rPr>
              <a:t>&gt; LES </a:t>
            </a:r>
            <a:r>
              <a:rPr lang="fr-FR" sz="2800" b="1" dirty="0">
                <a:solidFill>
                  <a:srgbClr val="FF5050"/>
                </a:solidFill>
                <a:latin typeface="+mn-lt"/>
              </a:rPr>
              <a:t>RECETTES</a:t>
            </a:r>
            <a:r>
              <a:rPr lang="fr-FR" sz="2800" b="1" dirty="0">
                <a:solidFill>
                  <a:srgbClr val="003399"/>
                </a:solidFill>
                <a:latin typeface="+mn-lt"/>
              </a:rPr>
              <a:t> D’INVESTISSEMENT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897092" y="1155051"/>
            <a:ext cx="3622464" cy="449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3399"/>
                </a:solidFill>
                <a:ea typeface="+mj-ea"/>
                <a:cs typeface="+mj-cs"/>
              </a:defRPr>
            </a:lvl1pPr>
          </a:lstStyle>
          <a:p>
            <a:pPr fontAlgn="b"/>
            <a:r>
              <a:rPr lang="fr-FR" sz="3200" dirty="0">
                <a:solidFill>
                  <a:srgbClr val="FF5050"/>
                </a:solidFill>
              </a:rPr>
              <a:t>10 431 583,26 € </a:t>
            </a:r>
            <a:endParaRPr lang="fr-FR" sz="3200" b="0" dirty="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79108" y="6513920"/>
            <a:ext cx="9144000" cy="245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/>
              <a:t>Communauté d’agglomération Tarbes-Lourdes-Pyrénées / Compte Administratif 2020</a:t>
            </a: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175808"/>
              </p:ext>
            </p:extLst>
          </p:nvPr>
        </p:nvGraphicFramePr>
        <p:xfrm>
          <a:off x="350558" y="1761380"/>
          <a:ext cx="8801100" cy="4595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698457" y="1629233"/>
            <a:ext cx="281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Taux de réalisation par rapport aux crédits inscrits au BP </a:t>
            </a:r>
            <a:r>
              <a:rPr lang="fr-FR" sz="1600" b="1" dirty="0">
                <a:solidFill>
                  <a:srgbClr val="003399"/>
                </a:solidFill>
              </a:rPr>
              <a:t>54,71%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698921" y="6086780"/>
            <a:ext cx="139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1 080 €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076975" y="4389876"/>
            <a:ext cx="139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608 511,23 €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0397909" y="4902087"/>
            <a:ext cx="139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486 094,62 €</a:t>
            </a:r>
          </a:p>
        </p:txBody>
      </p:sp>
      <p:graphicFrame>
        <p:nvGraphicFramePr>
          <p:cNvPr id="18" name="Espace réservé du contenu 5">
            <a:extLst>
              <a:ext uri="{FF2B5EF4-FFF2-40B4-BE49-F238E27FC236}">
                <a16:creationId xmlns:a16="http://schemas.microsoft.com/office/drawing/2014/main" id="{40259552-328D-4ABB-AA70-A789D572B3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158214"/>
              </p:ext>
            </p:extLst>
          </p:nvPr>
        </p:nvGraphicFramePr>
        <p:xfrm>
          <a:off x="350558" y="2432562"/>
          <a:ext cx="11490884" cy="417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B8218C22-C5F2-4C25-8233-29BB4A48550B}"/>
              </a:ext>
            </a:extLst>
          </p:cNvPr>
          <p:cNvSpPr txBox="1"/>
          <p:nvPr/>
        </p:nvSpPr>
        <p:spPr>
          <a:xfrm>
            <a:off x="9982613" y="3110774"/>
            <a:ext cx="139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149 097,00 €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D225A64-A214-46F0-B66B-1D863D6C7567}"/>
              </a:ext>
            </a:extLst>
          </p:cNvPr>
          <p:cNvSpPr txBox="1"/>
          <p:nvPr/>
        </p:nvSpPr>
        <p:spPr>
          <a:xfrm>
            <a:off x="8064930" y="2376125"/>
            <a:ext cx="139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13 730 €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3A75333-1244-48A8-AACF-7255B04B0721}"/>
              </a:ext>
            </a:extLst>
          </p:cNvPr>
          <p:cNvSpPr txBox="1"/>
          <p:nvPr/>
        </p:nvSpPr>
        <p:spPr>
          <a:xfrm>
            <a:off x="5702549" y="2498104"/>
            <a:ext cx="1609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5050"/>
                </a:solidFill>
              </a:rPr>
              <a:t>27 485,70 €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204E540-C24F-44CF-A04E-44B9AB33549D}"/>
              </a:ext>
            </a:extLst>
          </p:cNvPr>
          <p:cNvSpPr txBox="1"/>
          <p:nvPr/>
        </p:nvSpPr>
        <p:spPr>
          <a:xfrm>
            <a:off x="2378881" y="2853083"/>
            <a:ext cx="13229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5050"/>
                </a:solidFill>
              </a:rPr>
              <a:t>2 949 630,19 €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49731" y="3976285"/>
            <a:ext cx="139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6 195 954,52 €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A78EDA5-F416-46F8-8D8F-BE483F5D013A}"/>
              </a:ext>
            </a:extLst>
          </p:cNvPr>
          <p:cNvSpPr txBox="1"/>
          <p:nvPr/>
        </p:nvSpPr>
        <p:spPr>
          <a:xfrm>
            <a:off x="39310" y="3280241"/>
            <a:ext cx="181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3399"/>
                </a:solidFill>
              </a:rPr>
              <a:t>AUTOFINANCEMENT  9 145 584,71 €</a:t>
            </a:r>
          </a:p>
        </p:txBody>
      </p:sp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711C77AB-524E-4759-B898-34B6325B238C}"/>
              </a:ext>
            </a:extLst>
          </p:cNvPr>
          <p:cNvSpPr/>
          <p:nvPr/>
        </p:nvSpPr>
        <p:spPr>
          <a:xfrm>
            <a:off x="1664873" y="2860130"/>
            <a:ext cx="426731" cy="17387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466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8" y="109702"/>
            <a:ext cx="3440785" cy="135903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627802" y="179109"/>
            <a:ext cx="6444792" cy="401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b="1" dirty="0">
                <a:solidFill>
                  <a:srgbClr val="003399"/>
                </a:solidFill>
                <a:latin typeface="+mn-lt"/>
              </a:rPr>
              <a:t>LE COMPTE ADMINISTRATIF 2020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1B6DD07-B8D2-4627-AF6F-8531051C7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7901"/>
              </p:ext>
            </p:extLst>
          </p:nvPr>
        </p:nvGraphicFramePr>
        <p:xfrm>
          <a:off x="792289" y="1682656"/>
          <a:ext cx="9969603" cy="127508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17425">
                  <a:extLst>
                    <a:ext uri="{9D8B030D-6E8A-4147-A177-3AD203B41FA5}">
                      <a16:colId xmlns:a16="http://schemas.microsoft.com/office/drawing/2014/main" val="1495232110"/>
                    </a:ext>
                  </a:extLst>
                </a:gridCol>
                <a:gridCol w="620889">
                  <a:extLst>
                    <a:ext uri="{9D8B030D-6E8A-4147-A177-3AD203B41FA5}">
                      <a16:colId xmlns:a16="http://schemas.microsoft.com/office/drawing/2014/main" val="1070961117"/>
                    </a:ext>
                  </a:extLst>
                </a:gridCol>
                <a:gridCol w="1512711">
                  <a:extLst>
                    <a:ext uri="{9D8B030D-6E8A-4147-A177-3AD203B41FA5}">
                      <a16:colId xmlns:a16="http://schemas.microsoft.com/office/drawing/2014/main" val="427265393"/>
                    </a:ext>
                  </a:extLst>
                </a:gridCol>
                <a:gridCol w="1444978">
                  <a:extLst>
                    <a:ext uri="{9D8B030D-6E8A-4147-A177-3AD203B41FA5}">
                      <a16:colId xmlns:a16="http://schemas.microsoft.com/office/drawing/2014/main" val="3891484934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3836894498"/>
                    </a:ext>
                  </a:extLst>
                </a:gridCol>
                <a:gridCol w="1512711">
                  <a:extLst>
                    <a:ext uri="{9D8B030D-6E8A-4147-A177-3AD203B41FA5}">
                      <a16:colId xmlns:a16="http://schemas.microsoft.com/office/drawing/2014/main" val="557805959"/>
                    </a:ext>
                  </a:extLst>
                </a:gridCol>
                <a:gridCol w="1603022">
                  <a:extLst>
                    <a:ext uri="{9D8B030D-6E8A-4147-A177-3AD203B41FA5}">
                      <a16:colId xmlns:a16="http://schemas.microsoft.com/office/drawing/2014/main" val="2573847423"/>
                    </a:ext>
                  </a:extLst>
                </a:gridCol>
              </a:tblGrid>
              <a:tr h="30574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BUDGET PRINCIPAL </a:t>
                      </a:r>
                      <a:endParaRPr lang="fr-FR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2017</a:t>
                      </a:r>
                      <a:endParaRPr lang="fr-F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fr-F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fr-F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fr-F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 TOTAL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0702863"/>
                  </a:ext>
                </a:extLst>
              </a:tr>
              <a:tr h="22734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effectLst/>
                        </a:rPr>
                        <a:t>  3 731 908,41 €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effectLst/>
                        </a:rPr>
                        <a:t>4 786 617,30 €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effectLst/>
                        </a:rPr>
                        <a:t>   6 476 214,08 €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effectLst/>
                        </a:rPr>
                        <a:t>     8 504 204,06 €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23 498 943,85 €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137896"/>
                  </a:ext>
                </a:extLst>
              </a:tr>
              <a:tr h="3057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BUDGETS ANNEXES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effectLst/>
                        </a:rPr>
                        <a:t>1 157 613,98 €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effectLst/>
                        </a:rPr>
                        <a:t>822 382,66 €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effectLst/>
                        </a:rPr>
                        <a:t>   1 568 992,75 €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effectLst/>
                        </a:rPr>
                        <a:t>     3 181 205,70 €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6 730 195,09 €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14072"/>
                  </a:ext>
                </a:extLst>
              </a:tr>
              <a:tr h="3975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r-FR" sz="18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cumulé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     4 889 522,39 €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   5 608 999,96 €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   8 045 206,83 €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   11 685 409,76 €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30 229 138,94 € </a:t>
                      </a:r>
                      <a:endParaRPr lang="fr-F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9898948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CF788612-7EE9-434F-844A-0B9ABC5FE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508" y="1548475"/>
            <a:ext cx="7777114" cy="440152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solidFill>
                  <a:srgbClr val="003399"/>
                </a:solidFill>
                <a:latin typeface="+mn-lt"/>
              </a:rPr>
              <a:t>INVESTISSEMENTS RÉALISÉS BP + BA </a:t>
            </a:r>
            <a:r>
              <a:rPr lang="fr-FR" sz="2800" b="1" dirty="0">
                <a:solidFill>
                  <a:srgbClr val="FF5050"/>
                </a:solidFill>
                <a:latin typeface="+mn-lt"/>
              </a:rPr>
              <a:t>2017 à 2020</a:t>
            </a:r>
            <a:br>
              <a:rPr lang="fr-FR" sz="2800" b="1" dirty="0">
                <a:solidFill>
                  <a:srgbClr val="003399"/>
                </a:solidFill>
                <a:latin typeface="+mn-lt"/>
              </a:rPr>
            </a:br>
            <a:endParaRPr lang="fr-FR" sz="28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535AD20-5405-47F7-A1F8-B19258CBC653}"/>
              </a:ext>
            </a:extLst>
          </p:cNvPr>
          <p:cNvSpPr txBox="1">
            <a:spLocks/>
          </p:cNvSpPr>
          <p:nvPr/>
        </p:nvSpPr>
        <p:spPr>
          <a:xfrm>
            <a:off x="264749" y="3091924"/>
            <a:ext cx="4886945" cy="440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solidFill>
                  <a:srgbClr val="003399"/>
                </a:solidFill>
                <a:latin typeface="+mn-lt"/>
              </a:rPr>
              <a:t>DONT DÉPENSES POUR LE </a:t>
            </a:r>
            <a:r>
              <a:rPr lang="fr-FR" sz="1600" b="1" dirty="0">
                <a:solidFill>
                  <a:srgbClr val="FF5050"/>
                </a:solidFill>
                <a:latin typeface="+mn-lt"/>
              </a:rPr>
              <a:t>SERVICE DEV. ÉCONOMIQUE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5118C82A-34BA-439F-9298-445726044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49718"/>
              </p:ext>
            </p:extLst>
          </p:nvPr>
        </p:nvGraphicFramePr>
        <p:xfrm>
          <a:off x="179108" y="3650618"/>
          <a:ext cx="9664803" cy="120438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94848">
                  <a:extLst>
                    <a:ext uri="{9D8B030D-6E8A-4147-A177-3AD203B41FA5}">
                      <a16:colId xmlns:a16="http://schemas.microsoft.com/office/drawing/2014/main" val="1495232110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1070961117"/>
                    </a:ext>
                  </a:extLst>
                </a:gridCol>
                <a:gridCol w="1512712">
                  <a:extLst>
                    <a:ext uri="{9D8B030D-6E8A-4147-A177-3AD203B41FA5}">
                      <a16:colId xmlns:a16="http://schemas.microsoft.com/office/drawing/2014/main" val="427265393"/>
                    </a:ext>
                  </a:extLst>
                </a:gridCol>
                <a:gridCol w="1478844">
                  <a:extLst>
                    <a:ext uri="{9D8B030D-6E8A-4147-A177-3AD203B41FA5}">
                      <a16:colId xmlns:a16="http://schemas.microsoft.com/office/drawing/2014/main" val="3891484934"/>
                    </a:ext>
                  </a:extLst>
                </a:gridCol>
                <a:gridCol w="1309511">
                  <a:extLst>
                    <a:ext uri="{9D8B030D-6E8A-4147-A177-3AD203B41FA5}">
                      <a16:colId xmlns:a16="http://schemas.microsoft.com/office/drawing/2014/main" val="3836894498"/>
                    </a:ext>
                  </a:extLst>
                </a:gridCol>
                <a:gridCol w="1512711">
                  <a:extLst>
                    <a:ext uri="{9D8B030D-6E8A-4147-A177-3AD203B41FA5}">
                      <a16:colId xmlns:a16="http://schemas.microsoft.com/office/drawing/2014/main" val="557805959"/>
                    </a:ext>
                  </a:extLst>
                </a:gridCol>
                <a:gridCol w="1636889">
                  <a:extLst>
                    <a:ext uri="{9D8B030D-6E8A-4147-A177-3AD203B41FA5}">
                      <a16:colId xmlns:a16="http://schemas.microsoft.com/office/drawing/2014/main" val="2573847423"/>
                    </a:ext>
                  </a:extLst>
                </a:gridCol>
              </a:tblGrid>
              <a:tr h="33552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BUDGET PRINCIPAL </a:t>
                      </a:r>
                      <a:endParaRPr lang="fr-FR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2017</a:t>
                      </a:r>
                      <a:endParaRPr lang="fr-F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fr-F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fr-F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fr-F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 TOTAL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0702863"/>
                  </a:ext>
                </a:extLst>
              </a:tr>
              <a:tr h="24948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163 196,69 €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1 031 374,41 €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2 277 294,53 €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1 577 468,58 €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5 049 334,21 €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137896"/>
                  </a:ext>
                </a:extLst>
              </a:tr>
              <a:tr h="3355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BUDGETS ANNEXES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1 157 613,98 €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822 382,66 €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1 568 992,75 €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1 221 071,91 €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4 770 061,30 €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14072"/>
                  </a:ext>
                </a:extLst>
              </a:tr>
              <a:tr h="24948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r-FR" sz="1800" b="1" u="none" strike="noStrike" kern="120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1 320 810,67 €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1 853 757,07 €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3 846 287,28 €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2 798 540,49 €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9 819 395,51 €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98989489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F4F8D01A-9B24-4DFA-847C-95C7694F80C4}"/>
              </a:ext>
            </a:extLst>
          </p:cNvPr>
          <p:cNvSpPr txBox="1"/>
          <p:nvPr/>
        </p:nvSpPr>
        <p:spPr>
          <a:xfrm>
            <a:off x="10074869" y="3559461"/>
            <a:ext cx="1938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/>
              <a:t>30 229 138,94 € d’investissements faits sans appel à l’emprunt</a:t>
            </a:r>
            <a:r>
              <a:rPr lang="fr-FR" dirty="0"/>
              <a:t>.</a:t>
            </a:r>
          </a:p>
        </p:txBody>
      </p:sp>
      <p:pic>
        <p:nvPicPr>
          <p:cNvPr id="14" name="Graphique 13" descr="Loupe avec un remplissage uni">
            <a:extLst>
              <a:ext uri="{FF2B5EF4-FFF2-40B4-BE49-F238E27FC236}">
                <a16:creationId xmlns:a16="http://schemas.microsoft.com/office/drawing/2014/main" id="{06AC5D4C-2BB3-4F2A-B842-696252A83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1266" y="2741016"/>
            <a:ext cx="818445" cy="818445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F42AAF41-D5FD-4A67-A034-043BF606089A}"/>
              </a:ext>
            </a:extLst>
          </p:cNvPr>
          <p:cNvSpPr txBox="1">
            <a:spLocks/>
          </p:cNvSpPr>
          <p:nvPr/>
        </p:nvSpPr>
        <p:spPr>
          <a:xfrm>
            <a:off x="2984778" y="4952194"/>
            <a:ext cx="7777114" cy="440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>
                <a:solidFill>
                  <a:srgbClr val="003399"/>
                </a:solidFill>
                <a:latin typeface="+mn-lt"/>
              </a:rPr>
              <a:t>DONT RECETTES </a:t>
            </a:r>
            <a:r>
              <a:rPr lang="fr-FR" sz="1600" b="1" dirty="0">
                <a:solidFill>
                  <a:srgbClr val="FF5050"/>
                </a:solidFill>
                <a:latin typeface="+mn-lt"/>
              </a:rPr>
              <a:t>FCTVA ET SUBVENTIONS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5A1F9720-2F87-4DC4-823F-7EEB8CDFC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666726"/>
              </p:ext>
            </p:extLst>
          </p:nvPr>
        </p:nvGraphicFramePr>
        <p:xfrm>
          <a:off x="1184031" y="5447609"/>
          <a:ext cx="10380271" cy="12082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20315">
                  <a:extLst>
                    <a:ext uri="{9D8B030D-6E8A-4147-A177-3AD203B41FA5}">
                      <a16:colId xmlns:a16="http://schemas.microsoft.com/office/drawing/2014/main" val="1495232110"/>
                    </a:ext>
                  </a:extLst>
                </a:gridCol>
                <a:gridCol w="557730">
                  <a:extLst>
                    <a:ext uri="{9D8B030D-6E8A-4147-A177-3AD203B41FA5}">
                      <a16:colId xmlns:a16="http://schemas.microsoft.com/office/drawing/2014/main" val="1070961117"/>
                    </a:ext>
                  </a:extLst>
                </a:gridCol>
                <a:gridCol w="1624695">
                  <a:extLst>
                    <a:ext uri="{9D8B030D-6E8A-4147-A177-3AD203B41FA5}">
                      <a16:colId xmlns:a16="http://schemas.microsoft.com/office/drawing/2014/main" val="427265393"/>
                    </a:ext>
                  </a:extLst>
                </a:gridCol>
                <a:gridCol w="1588320">
                  <a:extLst>
                    <a:ext uri="{9D8B030D-6E8A-4147-A177-3AD203B41FA5}">
                      <a16:colId xmlns:a16="http://schemas.microsoft.com/office/drawing/2014/main" val="3891484934"/>
                    </a:ext>
                  </a:extLst>
                </a:gridCol>
                <a:gridCol w="1406452">
                  <a:extLst>
                    <a:ext uri="{9D8B030D-6E8A-4147-A177-3AD203B41FA5}">
                      <a16:colId xmlns:a16="http://schemas.microsoft.com/office/drawing/2014/main" val="3836894498"/>
                    </a:ext>
                  </a:extLst>
                </a:gridCol>
                <a:gridCol w="1624694">
                  <a:extLst>
                    <a:ext uri="{9D8B030D-6E8A-4147-A177-3AD203B41FA5}">
                      <a16:colId xmlns:a16="http://schemas.microsoft.com/office/drawing/2014/main" val="557805959"/>
                    </a:ext>
                  </a:extLst>
                </a:gridCol>
                <a:gridCol w="1758065">
                  <a:extLst>
                    <a:ext uri="{9D8B030D-6E8A-4147-A177-3AD203B41FA5}">
                      <a16:colId xmlns:a16="http://schemas.microsoft.com/office/drawing/2014/main" val="2573847423"/>
                    </a:ext>
                  </a:extLst>
                </a:gridCol>
              </a:tblGrid>
              <a:tr h="335525">
                <a:tc>
                  <a:txBody>
                    <a:bodyPr/>
                    <a:lstStyle/>
                    <a:p>
                      <a:pPr algn="l" fontAlgn="b"/>
                      <a:endParaRPr lang="fr-FR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2017</a:t>
                      </a:r>
                      <a:endParaRPr lang="fr-F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fr-F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fr-F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fr-F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 TOTAL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0702863"/>
                  </a:ext>
                </a:extLst>
              </a:tr>
              <a:tr h="24948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FCTVA (BP)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481 700,73 €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231 855,65 €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348 321,66 €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495 067,44 €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1 556 945,48 €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137896"/>
                  </a:ext>
                </a:extLst>
              </a:tr>
              <a:tr h="3355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Subventions (BP+BA)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561 672,15 €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234 316,72 €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918 987,36 €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647 590,93 €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2 362 567,16 €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14072"/>
                  </a:ext>
                </a:extLst>
              </a:tr>
              <a:tr h="24948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r-FR" sz="1800" b="1" u="none" strike="noStrike" kern="120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1 043 372,88 €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466 172,37 €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1 267 309,02 €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1 142 658,37 €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3 919 512,64 €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98989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583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A7214E5-122F-4B7C-A768-4AE801EA4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891" y="-191585"/>
            <a:ext cx="12913759" cy="86091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3F4D4C8-6D60-49A6-9DDD-3C8A8B2D1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94" y="4523194"/>
            <a:ext cx="4655570" cy="17409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A87590-6DA7-4F54-87E5-EFAB087C72FC}"/>
              </a:ext>
            </a:extLst>
          </p:cNvPr>
          <p:cNvSpPr/>
          <p:nvPr/>
        </p:nvSpPr>
        <p:spPr>
          <a:xfrm rot="21146896">
            <a:off x="-718772" y="1156452"/>
            <a:ext cx="6037285" cy="107692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FFB1E6-8FB2-457F-906E-3E00B5A843FD}"/>
              </a:ext>
            </a:extLst>
          </p:cNvPr>
          <p:cNvSpPr txBox="1"/>
          <p:nvPr/>
        </p:nvSpPr>
        <p:spPr>
          <a:xfrm rot="21143081">
            <a:off x="735318" y="1109066"/>
            <a:ext cx="4907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agglo-tlp.fr</a:t>
            </a:r>
          </a:p>
        </p:txBody>
      </p:sp>
    </p:spTree>
    <p:extLst>
      <p:ext uri="{BB962C8B-B14F-4D97-AF65-F5344CB8AC3E}">
        <p14:creationId xmlns:p14="http://schemas.microsoft.com/office/powerpoint/2010/main" val="282346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8" y="109702"/>
            <a:ext cx="3440785" cy="1359036"/>
          </a:xfrm>
          <a:prstGeom prst="rect">
            <a:avLst/>
          </a:prstGeom>
        </p:spPr>
      </p:pic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79108" y="6513920"/>
            <a:ext cx="9144000" cy="245933"/>
          </a:xfrm>
        </p:spPr>
        <p:txBody>
          <a:bodyPr>
            <a:normAutofit/>
          </a:bodyPr>
          <a:lstStyle/>
          <a:p>
            <a:pPr algn="l"/>
            <a:r>
              <a:rPr lang="fr-FR" sz="900" dirty="0"/>
              <a:t>Communauté d’agglomération Tarbes-Lourdes-Pyrénées / Compte Administratif 2020</a:t>
            </a: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2152484" y="2218048"/>
            <a:ext cx="7777114" cy="440152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solidFill>
                  <a:srgbClr val="003399"/>
                </a:solidFill>
                <a:latin typeface="+mn-lt"/>
              </a:rPr>
              <a:t>FONCTIONNEMENT ET INVESTISSEMENT</a:t>
            </a:r>
            <a:br>
              <a:rPr lang="fr-FR" sz="2800" b="1" dirty="0">
                <a:solidFill>
                  <a:srgbClr val="003399"/>
                </a:solidFill>
                <a:latin typeface="+mn-lt"/>
              </a:rPr>
            </a:br>
            <a:r>
              <a:rPr lang="fr-FR" sz="2800" b="1" dirty="0">
                <a:solidFill>
                  <a:srgbClr val="003399"/>
                </a:solidFill>
                <a:latin typeface="+mn-lt"/>
              </a:rPr>
              <a:t>Résultats </a:t>
            </a:r>
            <a:r>
              <a:rPr lang="fr-FR" sz="2800" b="1" dirty="0">
                <a:solidFill>
                  <a:srgbClr val="FF5050"/>
                </a:solidFill>
                <a:latin typeface="+mn-lt"/>
              </a:rPr>
              <a:t>nets</a:t>
            </a:r>
            <a:r>
              <a:rPr lang="fr-FR" sz="2800" b="1" dirty="0">
                <a:solidFill>
                  <a:srgbClr val="003399"/>
                </a:solidFill>
                <a:latin typeface="+mn-lt"/>
              </a:rPr>
              <a:t> de l’exercice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627802" y="179109"/>
            <a:ext cx="6444792" cy="401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b="1" dirty="0">
                <a:solidFill>
                  <a:srgbClr val="003399"/>
                </a:solidFill>
                <a:latin typeface="+mn-lt"/>
              </a:rPr>
              <a:t>LE COMPTE ADMINISTRATIF 2020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627802" y="765237"/>
            <a:ext cx="6444792" cy="4011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200" b="1" dirty="0">
                <a:solidFill>
                  <a:srgbClr val="003399"/>
                </a:solidFill>
                <a:latin typeface="+mn-lt"/>
              </a:rPr>
              <a:t>BUDGET</a:t>
            </a:r>
            <a:r>
              <a:rPr lang="fr-FR" sz="3200" b="1" dirty="0">
                <a:solidFill>
                  <a:srgbClr val="FF5050"/>
                </a:solidFill>
                <a:latin typeface="+mn-lt"/>
              </a:rPr>
              <a:t> PRINCIPAL </a:t>
            </a:r>
            <a:r>
              <a:rPr lang="fr-FR" sz="3200" b="1" dirty="0">
                <a:solidFill>
                  <a:srgbClr val="003399"/>
                </a:solidFill>
                <a:latin typeface="+mn-lt"/>
              </a:rPr>
              <a:t>2020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02105"/>
              </p:ext>
            </p:extLst>
          </p:nvPr>
        </p:nvGraphicFramePr>
        <p:xfrm>
          <a:off x="1688834" y="2951169"/>
          <a:ext cx="8814331" cy="215878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80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5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38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BUGDET PRINCIPAL  2020</a:t>
                      </a:r>
                      <a:endParaRPr lang="fr-FR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DÉPENSES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RECETTES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RÉSULTATS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SECTION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BUDGETÉ °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RÉALISÉ*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BUDGETÉ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RÉALISÉ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2020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FONCTIONNEMENT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85 741 497,00 €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80 844 008,47 €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94 196 700,59 €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85 031 994,06 €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    4 187 985,59 €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INVESTISSEMENT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19 066 067,52 €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   10 441 016,09 €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19 066 067,52 €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    10 431 583,26 €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- 9 432,83 €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 gridSpan="6">
                  <a:txBody>
                    <a:bodyPr/>
                    <a:lstStyle/>
                    <a:p>
                      <a:pPr algn="r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371323" y="5603352"/>
            <a:ext cx="1169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°BP+DM+RAR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01892" y="5603352"/>
            <a:ext cx="20984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*Rattachements compris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98455" y="5681709"/>
            <a:ext cx="221942" cy="2752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711516" y="5602773"/>
            <a:ext cx="28674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Ce montant prend en considération l’affectation du résultat N-1 : 8 241 907,59</a:t>
            </a:r>
          </a:p>
        </p:txBody>
      </p:sp>
    </p:spTree>
    <p:extLst>
      <p:ext uri="{BB962C8B-B14F-4D97-AF65-F5344CB8AC3E}">
        <p14:creationId xmlns:p14="http://schemas.microsoft.com/office/powerpoint/2010/main" val="135094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8" y="109702"/>
            <a:ext cx="3440785" cy="1359036"/>
          </a:xfrm>
          <a:prstGeom prst="rect">
            <a:avLst/>
          </a:prstGeom>
        </p:spPr>
      </p:pic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79108" y="6513920"/>
            <a:ext cx="9144000" cy="245933"/>
          </a:xfrm>
        </p:spPr>
        <p:txBody>
          <a:bodyPr>
            <a:normAutofit/>
          </a:bodyPr>
          <a:lstStyle/>
          <a:p>
            <a:pPr algn="l"/>
            <a:r>
              <a:rPr lang="fr-FR" sz="900" dirty="0"/>
              <a:t>Communauté d’agglomération Tarbes-Lourdes-Pyrénées / Compte Administratif 2020</a:t>
            </a: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2152484" y="2218048"/>
            <a:ext cx="7777114" cy="440152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solidFill>
                  <a:srgbClr val="003399"/>
                </a:solidFill>
                <a:latin typeface="+mn-lt"/>
              </a:rPr>
              <a:t>FONCTIONNEMENT ET INVESTISSEMENT</a:t>
            </a:r>
            <a:br>
              <a:rPr lang="fr-FR" sz="2800" b="1" dirty="0">
                <a:solidFill>
                  <a:srgbClr val="003399"/>
                </a:solidFill>
                <a:latin typeface="+mn-lt"/>
              </a:rPr>
            </a:br>
            <a:r>
              <a:rPr lang="fr-FR" sz="2800" b="1" dirty="0">
                <a:solidFill>
                  <a:srgbClr val="003399"/>
                </a:solidFill>
                <a:latin typeface="+mn-lt"/>
              </a:rPr>
              <a:t>Résultats </a:t>
            </a:r>
            <a:r>
              <a:rPr lang="fr-FR" sz="2800" b="1" dirty="0">
                <a:solidFill>
                  <a:srgbClr val="FF5050"/>
                </a:solidFill>
                <a:latin typeface="+mn-lt"/>
              </a:rPr>
              <a:t>consolidés</a:t>
            </a:r>
            <a:r>
              <a:rPr lang="fr-FR" sz="2800" b="1" dirty="0">
                <a:solidFill>
                  <a:srgbClr val="003399"/>
                </a:solidFill>
                <a:latin typeface="+mn-lt"/>
              </a:rPr>
              <a:t> de l’exercice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627802" y="179109"/>
            <a:ext cx="6444792" cy="401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b="1" dirty="0">
                <a:solidFill>
                  <a:srgbClr val="003399"/>
                </a:solidFill>
                <a:latin typeface="+mn-lt"/>
              </a:rPr>
              <a:t>LE COMPTE ADMINISTRATIF 2020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627802" y="817992"/>
            <a:ext cx="6444792" cy="4011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200" b="1" dirty="0">
                <a:solidFill>
                  <a:srgbClr val="003399"/>
                </a:solidFill>
                <a:latin typeface="+mn-lt"/>
              </a:rPr>
              <a:t>BUDGET</a:t>
            </a:r>
            <a:r>
              <a:rPr lang="fr-FR" sz="3200" b="1" dirty="0">
                <a:solidFill>
                  <a:srgbClr val="FF5050"/>
                </a:solidFill>
                <a:latin typeface="+mn-lt"/>
              </a:rPr>
              <a:t> PRINCIPAL </a:t>
            </a:r>
            <a:r>
              <a:rPr lang="fr-FR" sz="3200" b="1" dirty="0">
                <a:solidFill>
                  <a:srgbClr val="003399"/>
                </a:solidFill>
                <a:latin typeface="+mn-lt"/>
              </a:rPr>
              <a:t>2020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708478"/>
              </p:ext>
            </p:extLst>
          </p:nvPr>
        </p:nvGraphicFramePr>
        <p:xfrm>
          <a:off x="2029557" y="2716836"/>
          <a:ext cx="8132885" cy="3131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42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4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994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BUGDET PRINCIPAL  2020</a:t>
                      </a:r>
                      <a:endParaRPr lang="fr-FR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5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DÉPENSES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>
                          <a:effectLst/>
                        </a:rPr>
                        <a:t>RECETTES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RÉSULTATS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4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SECTION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BUDGETÉ °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RÉALISÉ*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BUDGETÉ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RÉALISÉ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2020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22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FONCTIONNEMENT</a:t>
                      </a:r>
                      <a:endParaRPr lang="fr-FR" sz="1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    85 741 497,00 €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 80 844 008,57 €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      94 196 700,59 €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      85 031 994,06 €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4 187 985,59 €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effectLst/>
                        </a:rPr>
                        <a:t>Excédent reporté n-1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8 241 907,59 €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03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RÉSULTAT  CUMULÉ DE L'EXERCICE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12 429 893,18 €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INVESTISSEMENT</a:t>
                      </a:r>
                      <a:endParaRPr lang="fr-FR" sz="1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    19 066 067,52 €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  10 441 016,59 €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     19 066 067,52 €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    10 431 583,26 €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- 9 432,83 €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effectLst/>
                        </a:rPr>
                        <a:t>Solde d'</a:t>
                      </a:r>
                      <a:r>
                        <a:rPr lang="fr-FR" sz="1000" b="1" u="none" strike="noStrike" dirty="0" err="1">
                          <a:effectLst/>
                        </a:rPr>
                        <a:t>invest</a:t>
                      </a:r>
                      <a:r>
                        <a:rPr lang="fr-FR" sz="1000" b="1" u="none" strike="noStrike" dirty="0">
                          <a:effectLst/>
                        </a:rPr>
                        <a:t> reporté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- 411 813,15 €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RÉSULTAT  CUMULÉ DE L'EXERCICE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- 421 245,98 €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effectLst/>
                        </a:rPr>
                        <a:t>SOLDE DES RAR (D-R)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- 3 429 624,02 €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532">
                <a:tc gridSpan="5"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SOLDE AVEC RAR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8 579 023,18 € </a:t>
                      </a: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248017" y="5906472"/>
            <a:ext cx="1169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°BP+DM+RAR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78586" y="5906472"/>
            <a:ext cx="20984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*Rattachements compris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2436" y="5928189"/>
            <a:ext cx="221942" cy="2752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544378" y="5850349"/>
            <a:ext cx="28674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Ce montant prend en considération l’affectation du résultat N-1 : 8 241 907,59</a:t>
            </a:r>
          </a:p>
        </p:txBody>
      </p:sp>
    </p:spTree>
    <p:extLst>
      <p:ext uri="{BB962C8B-B14F-4D97-AF65-F5344CB8AC3E}">
        <p14:creationId xmlns:p14="http://schemas.microsoft.com/office/powerpoint/2010/main" val="247416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8" y="109702"/>
            <a:ext cx="3440785" cy="1359036"/>
          </a:xfrm>
          <a:prstGeom prst="rect">
            <a:avLst/>
          </a:prstGeom>
        </p:spPr>
      </p:pic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79108" y="6513920"/>
            <a:ext cx="9144000" cy="245933"/>
          </a:xfrm>
        </p:spPr>
        <p:txBody>
          <a:bodyPr>
            <a:normAutofit/>
          </a:bodyPr>
          <a:lstStyle/>
          <a:p>
            <a:pPr algn="l"/>
            <a:r>
              <a:rPr lang="fr-FR" sz="900" dirty="0"/>
              <a:t>Communauté d’agglomération Tarbes-Lourdes-Pyrénées / Compte Administratif 2020</a:t>
            </a: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2152484" y="2218048"/>
            <a:ext cx="7777114" cy="440152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solidFill>
                  <a:srgbClr val="003399"/>
                </a:solidFill>
                <a:latin typeface="+mn-lt"/>
              </a:rPr>
              <a:t>FONCTIONNEMENT ET INVESTISSEMENT</a:t>
            </a:r>
            <a:br>
              <a:rPr lang="fr-FR" sz="2800" b="1" dirty="0">
                <a:solidFill>
                  <a:srgbClr val="003399"/>
                </a:solidFill>
                <a:latin typeface="+mn-lt"/>
              </a:rPr>
            </a:br>
            <a:r>
              <a:rPr lang="fr-FR" sz="2800" b="1" dirty="0">
                <a:solidFill>
                  <a:srgbClr val="003399"/>
                </a:solidFill>
                <a:latin typeface="+mn-lt"/>
              </a:rPr>
              <a:t>Résultats </a:t>
            </a:r>
            <a:r>
              <a:rPr lang="fr-FR" sz="2800" b="1" dirty="0">
                <a:solidFill>
                  <a:srgbClr val="FF5050"/>
                </a:solidFill>
                <a:latin typeface="+mn-lt"/>
              </a:rPr>
              <a:t>nets</a:t>
            </a:r>
            <a:r>
              <a:rPr lang="fr-FR" sz="2800" b="1" dirty="0">
                <a:solidFill>
                  <a:srgbClr val="003399"/>
                </a:solidFill>
                <a:latin typeface="+mn-lt"/>
              </a:rPr>
              <a:t> de l’exercice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627802" y="179109"/>
            <a:ext cx="6444792" cy="401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b="1" dirty="0">
                <a:solidFill>
                  <a:srgbClr val="003399"/>
                </a:solidFill>
                <a:latin typeface="+mn-lt"/>
              </a:rPr>
              <a:t>LE COMPTE ADMINISTRATIF 2020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627802" y="1222439"/>
            <a:ext cx="6444792" cy="4011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200" b="1" dirty="0">
                <a:solidFill>
                  <a:srgbClr val="003399"/>
                </a:solidFill>
                <a:latin typeface="+mn-lt"/>
              </a:rPr>
              <a:t>BUDGET</a:t>
            </a:r>
            <a:r>
              <a:rPr lang="fr-FR" sz="3200" b="1" dirty="0">
                <a:solidFill>
                  <a:srgbClr val="FF5050"/>
                </a:solidFill>
                <a:latin typeface="+mn-lt"/>
              </a:rPr>
              <a:t> PRINCIPAL </a:t>
            </a:r>
            <a:r>
              <a:rPr lang="fr-FR" sz="3200" b="1" dirty="0">
                <a:solidFill>
                  <a:srgbClr val="003399"/>
                </a:solidFill>
                <a:latin typeface="+mn-lt"/>
              </a:rPr>
              <a:t>ET BUDGETS </a:t>
            </a:r>
            <a:r>
              <a:rPr lang="fr-FR" sz="3200" b="1" dirty="0">
                <a:solidFill>
                  <a:srgbClr val="FF5050"/>
                </a:solidFill>
                <a:latin typeface="+mn-lt"/>
              </a:rPr>
              <a:t>ANNEXES </a:t>
            </a:r>
            <a:r>
              <a:rPr lang="fr-FR" sz="3200" b="1" dirty="0">
                <a:solidFill>
                  <a:srgbClr val="003399"/>
                </a:solidFill>
                <a:latin typeface="+mn-lt"/>
              </a:rPr>
              <a:t>2020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71518" y="5719430"/>
            <a:ext cx="1053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</a:t>
            </a:r>
            <a:r>
              <a:rPr lang="fr-FR" b="1" dirty="0">
                <a:solidFill>
                  <a:srgbClr val="003399"/>
                </a:solidFill>
              </a:rPr>
              <a:t>solde positif</a:t>
            </a:r>
            <a:r>
              <a:rPr lang="fr-FR" dirty="0"/>
              <a:t> de 4 284 688,28 € nous a permis de </a:t>
            </a:r>
            <a:r>
              <a:rPr lang="fr-FR" b="1" dirty="0">
                <a:solidFill>
                  <a:srgbClr val="003399"/>
                </a:solidFill>
              </a:rPr>
              <a:t>ne pas recourir à l’emprunt </a:t>
            </a:r>
            <a:r>
              <a:rPr lang="fr-FR" dirty="0"/>
              <a:t>pour 2020.</a:t>
            </a:r>
            <a:endParaRPr lang="fr-FR" b="1" dirty="0">
              <a:solidFill>
                <a:srgbClr val="003399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643371"/>
              </p:ext>
            </p:extLst>
          </p:nvPr>
        </p:nvGraphicFramePr>
        <p:xfrm>
          <a:off x="771518" y="2828107"/>
          <a:ext cx="10539046" cy="191203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95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0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3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90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009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BUDGETS ANNEXES 2020</a:t>
                      </a:r>
                      <a:endParaRPr lang="fr-FR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BP + BA 2020</a:t>
                      </a:r>
                      <a:endParaRPr lang="fr-FR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5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DÉPENSES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RECETTES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RÉSULTATS BA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SECTION</a:t>
                      </a:r>
                      <a:endParaRPr lang="fr-FR" sz="1400" b="1" dirty="0"/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BUDGETÉ °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REALISÉ*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BUDGETÉ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RÉALISÉ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2020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RÉSULTATS CONSOLIDÉS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FONCTIONNEMENT</a:t>
                      </a:r>
                      <a:endParaRPr lang="fr-FR" sz="1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54 231 991,54 €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27 626 419,85 €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70 008 740,92 €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30 668 929,79 €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3 042 509,94 €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7 230 495,53 €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570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INVESTISSEMENT</a:t>
                      </a:r>
                      <a:endParaRPr lang="fr-FR" sz="1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35 632 520,02 €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8 273 964,69 €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36 531 174,44 €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5 337 590,27 €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- 2 936 374,42 €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- 2 945 807,25 €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805">
                <a:tc gridSpan="6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SOLDE</a:t>
                      </a:r>
                      <a:endParaRPr lang="fr-F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22" marR="8922" marT="892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4 284 688,28 € </a:t>
                      </a:r>
                      <a:endParaRPr lang="fr-FR" sz="1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166803" y="5003403"/>
            <a:ext cx="221942" cy="2752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388744" y="5021678"/>
            <a:ext cx="4989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Ce montant prend en considération les affectations de résultat N-1 : 29 774 119,60</a:t>
            </a:r>
          </a:p>
        </p:txBody>
      </p:sp>
    </p:spTree>
    <p:extLst>
      <p:ext uri="{BB962C8B-B14F-4D97-AF65-F5344CB8AC3E}">
        <p14:creationId xmlns:p14="http://schemas.microsoft.com/office/powerpoint/2010/main" val="280902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8" y="109702"/>
            <a:ext cx="3440785" cy="1359036"/>
          </a:xfrm>
          <a:prstGeom prst="rect">
            <a:avLst/>
          </a:prstGeom>
        </p:spPr>
      </p:pic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79108" y="6513920"/>
            <a:ext cx="9144000" cy="245933"/>
          </a:xfrm>
        </p:spPr>
        <p:txBody>
          <a:bodyPr>
            <a:normAutofit/>
          </a:bodyPr>
          <a:lstStyle/>
          <a:p>
            <a:pPr algn="l"/>
            <a:r>
              <a:rPr lang="fr-FR" sz="900" dirty="0"/>
              <a:t>Communauté d’agglomération Tarbes-Lourdes-Pyrénées / Compte Administratif 2020</a:t>
            </a: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2207443" y="1946460"/>
            <a:ext cx="7777114" cy="440152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solidFill>
                  <a:srgbClr val="003399"/>
                </a:solidFill>
                <a:latin typeface="+mn-lt"/>
              </a:rPr>
              <a:t>FONCTIONNEMENT ET INVESTISSEMENT</a:t>
            </a:r>
            <a:br>
              <a:rPr lang="fr-FR" sz="2800" b="1" dirty="0">
                <a:solidFill>
                  <a:srgbClr val="003399"/>
                </a:solidFill>
                <a:latin typeface="+mn-lt"/>
              </a:rPr>
            </a:br>
            <a:r>
              <a:rPr lang="fr-FR" sz="2800" b="1" dirty="0">
                <a:solidFill>
                  <a:srgbClr val="003399"/>
                </a:solidFill>
                <a:latin typeface="+mn-lt"/>
              </a:rPr>
              <a:t>Résultats </a:t>
            </a:r>
            <a:r>
              <a:rPr lang="fr-FR" sz="2800" b="1" dirty="0">
                <a:solidFill>
                  <a:srgbClr val="FF5050"/>
                </a:solidFill>
                <a:latin typeface="+mn-lt"/>
              </a:rPr>
              <a:t>consolidés</a:t>
            </a:r>
            <a:r>
              <a:rPr lang="fr-FR" sz="2800" b="1" dirty="0">
                <a:solidFill>
                  <a:srgbClr val="003399"/>
                </a:solidFill>
                <a:latin typeface="+mn-lt"/>
              </a:rPr>
              <a:t> de l’exercice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627802" y="179109"/>
            <a:ext cx="6444792" cy="401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b="1" dirty="0">
                <a:solidFill>
                  <a:srgbClr val="003399"/>
                </a:solidFill>
                <a:latin typeface="+mn-lt"/>
              </a:rPr>
              <a:t>LE COMPTE ADMINISTRATIF 2020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627802" y="1222439"/>
            <a:ext cx="6444792" cy="4011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200" b="1" dirty="0">
                <a:solidFill>
                  <a:srgbClr val="003399"/>
                </a:solidFill>
                <a:latin typeface="+mn-lt"/>
              </a:rPr>
              <a:t>BUDGET</a:t>
            </a:r>
            <a:r>
              <a:rPr lang="fr-FR" sz="3200" b="1" dirty="0">
                <a:solidFill>
                  <a:srgbClr val="FF5050"/>
                </a:solidFill>
                <a:latin typeface="+mn-lt"/>
              </a:rPr>
              <a:t> PRINCIPAL </a:t>
            </a:r>
            <a:r>
              <a:rPr lang="fr-FR" sz="3200" b="1" dirty="0">
                <a:solidFill>
                  <a:srgbClr val="003399"/>
                </a:solidFill>
                <a:latin typeface="+mn-lt"/>
              </a:rPr>
              <a:t>ET BUDGETS </a:t>
            </a:r>
            <a:r>
              <a:rPr lang="fr-FR" sz="3200" b="1" dirty="0">
                <a:solidFill>
                  <a:srgbClr val="FF5050"/>
                </a:solidFill>
                <a:latin typeface="+mn-lt"/>
              </a:rPr>
              <a:t>ANNEXES </a:t>
            </a:r>
            <a:r>
              <a:rPr lang="fr-FR" sz="3200" b="1" dirty="0">
                <a:solidFill>
                  <a:srgbClr val="003399"/>
                </a:solidFill>
                <a:latin typeface="+mn-lt"/>
              </a:rPr>
              <a:t>2020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076056"/>
              </p:ext>
            </p:extLst>
          </p:nvPr>
        </p:nvGraphicFramePr>
        <p:xfrm>
          <a:off x="658629" y="2547647"/>
          <a:ext cx="10539046" cy="300479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95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0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3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90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009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BUDGETS ANNEXES 2020</a:t>
                      </a:r>
                      <a:endParaRPr lang="fr-FR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BP + BA 2020</a:t>
                      </a:r>
                      <a:endParaRPr lang="fr-FR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5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DÉPENSES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RECETTES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RÉSULTATS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SECTION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BUDGETÉ °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RÉALISÉ*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BUDGETÉ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RÉALISÉ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2020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RÉSULTATS CONSOLIDÉS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FONCTIONNEMENT</a:t>
                      </a:r>
                      <a:endParaRPr lang="fr-FR" sz="1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54 231 991,34 €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27 626 419,85 €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70 008 740,92 €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30 668 929,79 €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3 042 509,94 €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7 230 495,53 €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effectLst/>
                        </a:rPr>
                        <a:t>Excédent reporté n-1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29 774 119,60 €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38 016 027,19 €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RÉSULTAT  CUMULÉ DE L'EXERCICE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32 816 629,54 €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45 246 522,72 €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INVESTISSEMENT</a:t>
                      </a:r>
                      <a:endParaRPr lang="fr-FR" sz="1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35 632 520,02 €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8 273 964,69 €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36 531 174,44 €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5 337 590,37 €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- 2 936 374,42 €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- 2 945 807,25 €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effectLst/>
                        </a:rPr>
                        <a:t>Solde d'</a:t>
                      </a:r>
                      <a:r>
                        <a:rPr lang="fr-FR" sz="1000" b="1" u="none" strike="noStrike" dirty="0" err="1">
                          <a:effectLst/>
                        </a:rPr>
                        <a:t>invest</a:t>
                      </a:r>
                      <a:r>
                        <a:rPr lang="fr-FR" sz="1000" b="1" u="none" strike="noStrike" dirty="0">
                          <a:effectLst/>
                        </a:rPr>
                        <a:t> reporté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- 12 884 538,14 €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- 16 242 138,54 €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80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RÉSULTAT  CUMULÉ DE L'EXERCICE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-  15 820 912,56 €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29 004 364,18 €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962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effectLst/>
                        </a:rPr>
                        <a:t>SOLDE DES RAR (D-R)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-  1 678 874,22 €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- 5 080 656,24 €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805">
                <a:tc gridSpan="5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SOLDE AVEC RAR </a:t>
                      </a:r>
                    </a:p>
                  </a:txBody>
                  <a:tcPr marL="8922" marR="8922" marT="892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 15 316 842,76 € </a:t>
                      </a:r>
                      <a:endParaRPr lang="fr-FR" sz="1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23 923 707,94 € </a:t>
                      </a:r>
                      <a:endParaRPr lang="fr-FR" sz="1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467557" y="5911679"/>
            <a:ext cx="10359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Après l’intégration des résultats des 6 </a:t>
            </a:r>
            <a:r>
              <a:rPr lang="fr-FR" sz="1600"/>
              <a:t>syndicats dissous, </a:t>
            </a:r>
            <a:r>
              <a:rPr lang="fr-FR" sz="1600" dirty="0"/>
              <a:t>suite au transfert des compétences Eau et Assainissement, l’excédent global </a:t>
            </a:r>
            <a:r>
              <a:rPr lang="fr-FR" sz="1600"/>
              <a:t>s’élève définitivement </a:t>
            </a:r>
            <a:r>
              <a:rPr lang="fr-FR" sz="1600" dirty="0"/>
              <a:t>à </a:t>
            </a:r>
            <a:r>
              <a:rPr lang="fr-FR" sz="1600" b="1" dirty="0">
                <a:solidFill>
                  <a:srgbClr val="003399"/>
                </a:solidFill>
              </a:rPr>
              <a:t>26 774 115,86 €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97662" y="5699962"/>
            <a:ext cx="221942" cy="224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819604" y="5686189"/>
            <a:ext cx="50070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Ce montant prend en considération les affectations de résultat N-1 : 29 774 119,60</a:t>
            </a:r>
          </a:p>
        </p:txBody>
      </p:sp>
    </p:spTree>
    <p:extLst>
      <p:ext uri="{BB962C8B-B14F-4D97-AF65-F5344CB8AC3E}">
        <p14:creationId xmlns:p14="http://schemas.microsoft.com/office/powerpoint/2010/main" val="334412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D8BC37-E237-48DC-824C-44C47DCF0105}"/>
              </a:ext>
            </a:extLst>
          </p:cNvPr>
          <p:cNvSpPr/>
          <p:nvPr/>
        </p:nvSpPr>
        <p:spPr>
          <a:xfrm>
            <a:off x="1" y="0"/>
            <a:ext cx="12192000" cy="2207172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7455654-A9D4-47BD-9F74-196632F1C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9" y="370028"/>
            <a:ext cx="4007422" cy="14671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C5B1BCD-6CAC-4069-A043-40542C5A6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22" y="182581"/>
            <a:ext cx="3932160" cy="180387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2207443" y="4206793"/>
            <a:ext cx="7777114" cy="1223641"/>
          </a:xfrm>
        </p:spPr>
        <p:txBody>
          <a:bodyPr>
            <a:normAutofit fontScale="90000"/>
          </a:bodyPr>
          <a:lstStyle/>
          <a:p>
            <a:r>
              <a:rPr lang="fr-FR" sz="6000" b="1" dirty="0">
                <a:solidFill>
                  <a:srgbClr val="003399"/>
                </a:solidFill>
                <a:latin typeface="+mn-lt"/>
              </a:rPr>
              <a:t>SECTION</a:t>
            </a:r>
            <a:br>
              <a:rPr lang="fr-FR" sz="6000" b="1" dirty="0">
                <a:solidFill>
                  <a:srgbClr val="003399"/>
                </a:solidFill>
                <a:latin typeface="+mn-lt"/>
              </a:rPr>
            </a:br>
            <a:r>
              <a:rPr lang="fr-FR" sz="6000" b="1" dirty="0">
                <a:solidFill>
                  <a:srgbClr val="003399"/>
                </a:solidFill>
                <a:latin typeface="+mn-lt"/>
              </a:rPr>
              <a:t>DE FONCTIONNEMENT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932602" y="2153868"/>
            <a:ext cx="6444792" cy="766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003399"/>
                </a:solidFill>
                <a:latin typeface="+mn-lt"/>
              </a:rPr>
              <a:t>LE BUDGET </a:t>
            </a:r>
            <a:r>
              <a:rPr lang="fr-FR" sz="4000" b="1" dirty="0">
                <a:solidFill>
                  <a:srgbClr val="FF5050"/>
                </a:solidFill>
                <a:latin typeface="+mn-lt"/>
              </a:rPr>
              <a:t>PRINCIPAL</a:t>
            </a:r>
            <a:r>
              <a:rPr lang="fr-FR" sz="4000" b="1" dirty="0">
                <a:solidFill>
                  <a:srgbClr val="003399"/>
                </a:solidFill>
                <a:latin typeface="+mn-lt"/>
              </a:rPr>
              <a:t> 2020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108" y="6513920"/>
            <a:ext cx="9144000" cy="245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/>
              <a:t>Communauté d’agglomération Tarbes-Lourdes-Pyrénées / Compte Administratif 2020</a:t>
            </a:r>
          </a:p>
        </p:txBody>
      </p:sp>
    </p:spTree>
    <p:extLst>
      <p:ext uri="{BB962C8B-B14F-4D97-AF65-F5344CB8AC3E}">
        <p14:creationId xmlns:p14="http://schemas.microsoft.com/office/powerpoint/2010/main" val="362425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9" y="109702"/>
            <a:ext cx="2302948" cy="90961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2554663" y="572757"/>
            <a:ext cx="8870313" cy="572755"/>
          </a:xfrm>
        </p:spPr>
        <p:txBody>
          <a:bodyPr>
            <a:normAutofit/>
          </a:bodyPr>
          <a:lstStyle/>
          <a:p>
            <a:pPr algn="r"/>
            <a:r>
              <a:rPr lang="fr-FR" sz="2800" b="1" dirty="0">
                <a:solidFill>
                  <a:srgbClr val="003399"/>
                </a:solidFill>
                <a:latin typeface="+mn-lt"/>
              </a:rPr>
              <a:t>&gt; LES </a:t>
            </a:r>
            <a:r>
              <a:rPr lang="fr-FR" sz="2800" b="1" dirty="0">
                <a:solidFill>
                  <a:srgbClr val="FF5050"/>
                </a:solidFill>
                <a:latin typeface="+mn-lt"/>
              </a:rPr>
              <a:t>DÉPENSES</a:t>
            </a:r>
            <a:r>
              <a:rPr lang="fr-FR" sz="2800" b="1" dirty="0">
                <a:solidFill>
                  <a:srgbClr val="003399"/>
                </a:solidFill>
                <a:latin typeface="+mn-lt"/>
              </a:rPr>
              <a:t> DE FONCTIONNEMENT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627802" y="179109"/>
            <a:ext cx="5891753" cy="4996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b="1" dirty="0">
                <a:solidFill>
                  <a:srgbClr val="003399"/>
                </a:solidFill>
                <a:latin typeface="+mn-lt"/>
              </a:rPr>
              <a:t>LE BUDGET PRINCIPAL 2020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573678" y="1296237"/>
            <a:ext cx="2843684" cy="424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3399"/>
                </a:solidFill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FF5050"/>
                </a:solidFill>
              </a:rPr>
              <a:t>80 844 008,47 € 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79108" y="6513920"/>
            <a:ext cx="9144000" cy="245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/>
              <a:t>Communauté d’agglomération Tarbes-Lourdes-Pyrénées / Compte Administratif 2020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079538" y="5843919"/>
            <a:ext cx="1634837" cy="26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*Rattachements compris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698457" y="1629233"/>
            <a:ext cx="281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Taux de réalisation par rapport aux crédits inscrits au BP </a:t>
            </a:r>
            <a:r>
              <a:rPr lang="fr-FR" sz="1600" b="1" dirty="0">
                <a:solidFill>
                  <a:srgbClr val="003399"/>
                </a:solidFill>
              </a:rPr>
              <a:t>94,29%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263233" y="4332921"/>
            <a:ext cx="18661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12 </a:t>
            </a:r>
            <a:r>
              <a:rPr lang="fr-FR" sz="1400" b="1">
                <a:solidFill>
                  <a:srgbClr val="FF5050"/>
                </a:solidFill>
              </a:rPr>
              <a:t>066 591,99 </a:t>
            </a:r>
            <a:r>
              <a:rPr lang="fr-FR" sz="1400" b="1" dirty="0">
                <a:solidFill>
                  <a:srgbClr val="FF5050"/>
                </a:solidFill>
              </a:rPr>
              <a:t>€</a:t>
            </a:r>
          </a:p>
          <a:p>
            <a:pPr algn="ctr"/>
            <a:r>
              <a:rPr lang="fr-FR" sz="1100" b="1" dirty="0">
                <a:solidFill>
                  <a:schemeClr val="accent5">
                    <a:lumMod val="50000"/>
                  </a:schemeClr>
                </a:solidFill>
              </a:rPr>
              <a:t>012–Charge de personnel *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693817" y="1905084"/>
            <a:ext cx="22238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5 078 276,77 €</a:t>
            </a:r>
          </a:p>
          <a:p>
            <a:pPr algn="ctr">
              <a:defRPr sz="11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011-Charges à </a:t>
            </a:r>
            <a:r>
              <a:rPr lang="en-US" dirty="0" err="1"/>
              <a:t>caractère</a:t>
            </a:r>
            <a:r>
              <a:rPr lang="en-US" dirty="0"/>
              <a:t> </a:t>
            </a:r>
            <a:r>
              <a:rPr lang="en-US" dirty="0" err="1"/>
              <a:t>général</a:t>
            </a:r>
            <a:r>
              <a:rPr lang="en-US" dirty="0"/>
              <a:t> *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09182" y="1378470"/>
            <a:ext cx="222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2 949 630,19 €</a:t>
            </a:r>
          </a:p>
          <a:p>
            <a:pPr algn="ctr">
              <a:defRPr sz="11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042-Opération d'ordre de section à section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012610" y="3911932"/>
            <a:ext cx="22238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38 693 438,96 €</a:t>
            </a:r>
          </a:p>
          <a:p>
            <a:pPr algn="ctr">
              <a:defRPr sz="11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014–Atténuation de produits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219208" y="5568715"/>
            <a:ext cx="22238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366 740,59 €</a:t>
            </a:r>
          </a:p>
          <a:p>
            <a:pPr algn="ctr">
              <a:defRPr sz="11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66-Charges </a:t>
            </a:r>
            <a:r>
              <a:rPr lang="en-US" dirty="0" err="1"/>
              <a:t>financières</a:t>
            </a:r>
            <a:r>
              <a:rPr lang="en-US" dirty="0"/>
              <a:t>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634553" y="1782860"/>
            <a:ext cx="222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22 335 363,60 €</a:t>
            </a:r>
          </a:p>
          <a:p>
            <a:pPr algn="ctr">
              <a:defRPr sz="11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65-Autres charges de gestion courante *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369261" y="5312200"/>
            <a:ext cx="22238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10 722,31 €</a:t>
            </a:r>
          </a:p>
          <a:p>
            <a:pPr algn="ctr">
              <a:defRPr sz="11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67-Charges </a:t>
            </a:r>
            <a:r>
              <a:rPr lang="en-US" dirty="0" err="1"/>
              <a:t>exceptionnelles</a:t>
            </a:r>
            <a:endParaRPr lang="en-US" dirty="0"/>
          </a:p>
        </p:txBody>
      </p:sp>
      <p:graphicFrame>
        <p:nvGraphicFramePr>
          <p:cNvPr id="32" name="Graphique 31"/>
          <p:cNvGraphicFramePr/>
          <p:nvPr/>
        </p:nvGraphicFramePr>
        <p:xfrm>
          <a:off x="2772873" y="1837853"/>
          <a:ext cx="6651784" cy="445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4" name="Connecteur droit 33"/>
          <p:cNvCxnSpPr/>
          <p:nvPr/>
        </p:nvCxnSpPr>
        <p:spPr>
          <a:xfrm rot="16200000" flipH="1">
            <a:off x="3472005" y="2494231"/>
            <a:ext cx="208229" cy="10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5400000">
            <a:off x="5703684" y="2163778"/>
            <a:ext cx="25349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11773B49-E6E0-45E6-81CE-0E621CA7771C}"/>
              </a:ext>
            </a:extLst>
          </p:cNvPr>
          <p:cNvSpPr txBox="1"/>
          <p:nvPr/>
        </p:nvSpPr>
        <p:spPr>
          <a:xfrm>
            <a:off x="2977422" y="1731740"/>
            <a:ext cx="15251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5050"/>
                </a:solidFill>
              </a:rPr>
              <a:t>22 089 203,72 €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7CF7958-D5D2-4FCC-8AA3-F673C2220A04}"/>
              </a:ext>
            </a:extLst>
          </p:cNvPr>
          <p:cNvSpPr txBox="1"/>
          <p:nvPr/>
        </p:nvSpPr>
        <p:spPr>
          <a:xfrm>
            <a:off x="2867378" y="5272218"/>
            <a:ext cx="12456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5050"/>
                </a:solidFill>
              </a:rPr>
              <a:t>8 281,16 €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2F65D45-EF6E-4690-B095-2AD2383F3A49}"/>
              </a:ext>
            </a:extLst>
          </p:cNvPr>
          <p:cNvSpPr txBox="1"/>
          <p:nvPr/>
        </p:nvSpPr>
        <p:spPr>
          <a:xfrm>
            <a:off x="4841186" y="5492766"/>
            <a:ext cx="15251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5050"/>
                </a:solidFill>
              </a:rPr>
              <a:t>307 852,24 €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02C098C-8F10-4E18-97D9-38196F3DC02C}"/>
              </a:ext>
            </a:extLst>
          </p:cNvPr>
          <p:cNvSpPr txBox="1"/>
          <p:nvPr/>
        </p:nvSpPr>
        <p:spPr>
          <a:xfrm>
            <a:off x="6931531" y="1883934"/>
            <a:ext cx="15251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5050"/>
                </a:solidFill>
              </a:rPr>
              <a:t>4 729 010,21 €</a:t>
            </a:r>
          </a:p>
        </p:txBody>
      </p:sp>
    </p:spTree>
    <p:extLst>
      <p:ext uri="{BB962C8B-B14F-4D97-AF65-F5344CB8AC3E}">
        <p14:creationId xmlns:p14="http://schemas.microsoft.com/office/powerpoint/2010/main" val="87358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8" y="109702"/>
            <a:ext cx="3440785" cy="135903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627802" y="179109"/>
            <a:ext cx="5891753" cy="4996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b="1" dirty="0">
                <a:solidFill>
                  <a:srgbClr val="003399"/>
                </a:solidFill>
                <a:latin typeface="+mn-lt"/>
              </a:rPr>
              <a:t>LE BUDGET PRINCIPAL 2020</a:t>
            </a:r>
          </a:p>
        </p:txBody>
      </p:sp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2554663" y="572757"/>
            <a:ext cx="8964892" cy="572755"/>
          </a:xfrm>
        </p:spPr>
        <p:txBody>
          <a:bodyPr>
            <a:normAutofit/>
          </a:bodyPr>
          <a:lstStyle/>
          <a:p>
            <a:pPr algn="r"/>
            <a:r>
              <a:rPr lang="fr-FR" sz="2800" b="1" dirty="0">
                <a:solidFill>
                  <a:srgbClr val="003399"/>
                </a:solidFill>
                <a:latin typeface="+mn-lt"/>
              </a:rPr>
              <a:t>&gt; LES </a:t>
            </a:r>
            <a:r>
              <a:rPr lang="fr-FR" sz="2800" b="1" dirty="0">
                <a:solidFill>
                  <a:srgbClr val="FF5050"/>
                </a:solidFill>
                <a:latin typeface="+mn-lt"/>
              </a:rPr>
              <a:t>RECETTES</a:t>
            </a:r>
            <a:r>
              <a:rPr lang="fr-FR" sz="2800" b="1" dirty="0">
                <a:solidFill>
                  <a:srgbClr val="003399"/>
                </a:solidFill>
                <a:latin typeface="+mn-lt"/>
              </a:rPr>
              <a:t> DE FONCTIONNEMENT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529917" y="1183835"/>
            <a:ext cx="2989638" cy="424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3399"/>
                </a:solidFill>
                <a:ea typeface="+mj-ea"/>
                <a:cs typeface="+mj-cs"/>
              </a:defRPr>
            </a:lvl1pPr>
          </a:lstStyle>
          <a:p>
            <a:pPr algn="ctr" fontAlgn="b"/>
            <a:r>
              <a:rPr lang="fr-FR" sz="3200" dirty="0"/>
              <a:t> </a:t>
            </a:r>
            <a:r>
              <a:rPr lang="fr-FR" sz="3200" dirty="0">
                <a:solidFill>
                  <a:srgbClr val="FF5050"/>
                </a:solidFill>
              </a:rPr>
              <a:t>85 031 994,06 €</a:t>
            </a:r>
            <a:endParaRPr lang="fr-FR" sz="3200" b="0" dirty="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79108" y="6513920"/>
            <a:ext cx="9144000" cy="245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/>
              <a:t>Communauté d’agglomération Tarbes-Lourdes-Pyrénées / Compte Administratif 2020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698457" y="1629233"/>
            <a:ext cx="281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Taux de réalisation par rapport aux crédits inscrits au BP </a:t>
            </a:r>
            <a:r>
              <a:rPr lang="fr-FR" sz="1600" b="1" dirty="0">
                <a:solidFill>
                  <a:srgbClr val="003399"/>
                </a:solidFill>
              </a:rPr>
              <a:t>98,93%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865E9EF-3646-4BDB-A3FF-14C597941210}"/>
              </a:ext>
            </a:extLst>
          </p:cNvPr>
          <p:cNvSpPr txBox="1"/>
          <p:nvPr/>
        </p:nvSpPr>
        <p:spPr>
          <a:xfrm>
            <a:off x="1372384" y="4988660"/>
            <a:ext cx="1397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189 380,45 €</a:t>
            </a:r>
          </a:p>
          <a:p>
            <a:pPr algn="ctr">
              <a:defRPr sz="11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77-Produits </a:t>
            </a:r>
            <a:r>
              <a:rPr lang="en-US" dirty="0" err="1"/>
              <a:t>exceptionnels</a:t>
            </a:r>
            <a:endParaRPr lang="en-US" dirty="0"/>
          </a:p>
          <a:p>
            <a:pPr algn="ctr"/>
            <a:endParaRPr lang="fr-FR" sz="1400" b="1" dirty="0">
              <a:solidFill>
                <a:srgbClr val="FF505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865E9EF-3646-4BDB-A3FF-14C597941210}"/>
              </a:ext>
            </a:extLst>
          </p:cNvPr>
          <p:cNvSpPr txBox="1"/>
          <p:nvPr/>
        </p:nvSpPr>
        <p:spPr>
          <a:xfrm>
            <a:off x="960723" y="3287341"/>
            <a:ext cx="1397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321 883,73€</a:t>
            </a:r>
          </a:p>
          <a:p>
            <a:pPr algn="ctr">
              <a:defRPr sz="11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75-Autres </a:t>
            </a:r>
            <a:r>
              <a:rPr lang="en-US" dirty="0" err="1"/>
              <a:t>produits</a:t>
            </a:r>
            <a:r>
              <a:rPr lang="en-US" dirty="0"/>
              <a:t> de </a:t>
            </a:r>
            <a:r>
              <a:rPr lang="en-US" dirty="0" err="1"/>
              <a:t>gestion</a:t>
            </a:r>
            <a:endParaRPr lang="en-US" dirty="0"/>
          </a:p>
          <a:p>
            <a:pPr algn="ctr"/>
            <a:endParaRPr lang="fr-FR" sz="1400" b="1" dirty="0">
              <a:solidFill>
                <a:srgbClr val="FF505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865E9EF-3646-4BDB-A3FF-14C597941210}"/>
              </a:ext>
            </a:extLst>
          </p:cNvPr>
          <p:cNvSpPr txBox="1"/>
          <p:nvPr/>
        </p:nvSpPr>
        <p:spPr>
          <a:xfrm>
            <a:off x="3007534" y="5395865"/>
            <a:ext cx="1397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9 033,40 €</a:t>
            </a:r>
          </a:p>
          <a:p>
            <a:pPr algn="ctr">
              <a:defRPr sz="11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76-Produits financiers</a:t>
            </a:r>
          </a:p>
          <a:p>
            <a:pPr algn="ctr"/>
            <a:endParaRPr lang="fr-FR" sz="1400" b="1" dirty="0">
              <a:solidFill>
                <a:srgbClr val="FF505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865E9EF-3646-4BDB-A3FF-14C597941210}"/>
              </a:ext>
            </a:extLst>
          </p:cNvPr>
          <p:cNvSpPr txBox="1"/>
          <p:nvPr/>
        </p:nvSpPr>
        <p:spPr>
          <a:xfrm>
            <a:off x="3467483" y="1610012"/>
            <a:ext cx="1397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15 116 692,09 €</a:t>
            </a:r>
          </a:p>
          <a:p>
            <a:pPr algn="ctr">
              <a:defRPr sz="11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74-Dotations et Subventions</a:t>
            </a:r>
          </a:p>
          <a:p>
            <a:pPr algn="ctr"/>
            <a:endParaRPr lang="fr-FR" sz="1400" b="1" dirty="0">
              <a:solidFill>
                <a:srgbClr val="FF505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865E9EF-3646-4BDB-A3FF-14C597941210}"/>
              </a:ext>
            </a:extLst>
          </p:cNvPr>
          <p:cNvSpPr txBox="1"/>
          <p:nvPr/>
        </p:nvSpPr>
        <p:spPr>
          <a:xfrm>
            <a:off x="1340278" y="4185429"/>
            <a:ext cx="1397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690 370,83 €</a:t>
            </a:r>
          </a:p>
          <a:p>
            <a:pPr algn="ctr">
              <a:defRPr sz="11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042-Opérations </a:t>
            </a:r>
            <a:r>
              <a:rPr lang="en-US" dirty="0" err="1"/>
              <a:t>d'ordre</a:t>
            </a:r>
            <a:endParaRPr lang="en-US" dirty="0"/>
          </a:p>
          <a:p>
            <a:pPr algn="ctr"/>
            <a:endParaRPr lang="fr-FR" sz="1400" b="1" dirty="0">
              <a:solidFill>
                <a:srgbClr val="FF505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865E9EF-3646-4BDB-A3FF-14C597941210}"/>
              </a:ext>
            </a:extLst>
          </p:cNvPr>
          <p:cNvSpPr txBox="1"/>
          <p:nvPr/>
        </p:nvSpPr>
        <p:spPr>
          <a:xfrm>
            <a:off x="5395864" y="1425921"/>
            <a:ext cx="1397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33 620,35 €</a:t>
            </a:r>
          </a:p>
          <a:p>
            <a:pPr algn="ctr">
              <a:defRPr sz="11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013-Atténuation de charges</a:t>
            </a:r>
          </a:p>
          <a:p>
            <a:pPr algn="ctr"/>
            <a:endParaRPr lang="fr-FR" sz="1400" b="1" dirty="0">
              <a:solidFill>
                <a:srgbClr val="FF505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865E9EF-3646-4BDB-A3FF-14C597941210}"/>
              </a:ext>
            </a:extLst>
          </p:cNvPr>
          <p:cNvSpPr txBox="1"/>
          <p:nvPr/>
        </p:nvSpPr>
        <p:spPr>
          <a:xfrm>
            <a:off x="1515115" y="2467519"/>
            <a:ext cx="1397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1 600 637,52 €</a:t>
            </a:r>
          </a:p>
          <a:p>
            <a:pPr algn="ctr">
              <a:defRPr sz="11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70-Produits et services</a:t>
            </a:r>
          </a:p>
          <a:p>
            <a:pPr algn="ctr"/>
            <a:endParaRPr lang="fr-FR" sz="1400" b="1" dirty="0">
              <a:solidFill>
                <a:srgbClr val="FF505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865E9EF-3646-4BDB-A3FF-14C597941210}"/>
              </a:ext>
            </a:extLst>
          </p:cNvPr>
          <p:cNvSpPr txBox="1"/>
          <p:nvPr/>
        </p:nvSpPr>
        <p:spPr>
          <a:xfrm>
            <a:off x="8673221" y="4473921"/>
            <a:ext cx="13979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5050"/>
                </a:solidFill>
              </a:rPr>
              <a:t>67 076 542,00 €</a:t>
            </a:r>
          </a:p>
          <a:p>
            <a:pPr algn="ctr">
              <a:defRPr sz="11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73-Impôts et Taxes</a:t>
            </a:r>
          </a:p>
          <a:p>
            <a:pPr algn="ctr"/>
            <a:endParaRPr lang="fr-FR" sz="1400" b="1" dirty="0">
              <a:solidFill>
                <a:srgbClr val="FF5050"/>
              </a:solidFill>
            </a:endParaRPr>
          </a:p>
        </p:txBody>
      </p:sp>
      <p:graphicFrame>
        <p:nvGraphicFramePr>
          <p:cNvPr id="32" name="Graphique 31"/>
          <p:cNvGraphicFramePr/>
          <p:nvPr/>
        </p:nvGraphicFramePr>
        <p:xfrm>
          <a:off x="2557101" y="1792586"/>
          <a:ext cx="6369616" cy="422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6" name="Connecteur droit 35"/>
          <p:cNvCxnSpPr/>
          <p:nvPr/>
        </p:nvCxnSpPr>
        <p:spPr>
          <a:xfrm rot="10800000">
            <a:off x="8609847" y="4716856"/>
            <a:ext cx="117695" cy="63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16200000" flipH="1">
            <a:off x="5658415" y="1982708"/>
            <a:ext cx="199176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16200000" flipH="1">
            <a:off x="4590106" y="1973655"/>
            <a:ext cx="244444" cy="81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2788467" y="2933323"/>
            <a:ext cx="135802" cy="45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2308634" y="3657600"/>
            <a:ext cx="425513" cy="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2607398" y="4336610"/>
            <a:ext cx="162962" cy="126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V="1">
            <a:off x="2643612" y="4916032"/>
            <a:ext cx="525101" cy="162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51"/>
          <p:cNvCxnSpPr/>
          <p:nvPr/>
        </p:nvCxnSpPr>
        <p:spPr>
          <a:xfrm rot="16200000" flipH="1">
            <a:off x="3109865" y="5137841"/>
            <a:ext cx="479834" cy="18106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0C977A69-1C02-412E-A4BD-EB640EB9ABEC}"/>
              </a:ext>
            </a:extLst>
          </p:cNvPr>
          <p:cNvSpPr txBox="1"/>
          <p:nvPr/>
        </p:nvSpPr>
        <p:spPr>
          <a:xfrm>
            <a:off x="3083720" y="5373046"/>
            <a:ext cx="10254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5050"/>
                </a:solidFill>
              </a:rPr>
              <a:t>2 867,09 €</a:t>
            </a:r>
          </a:p>
        </p:txBody>
      </p:sp>
    </p:spTree>
    <p:extLst>
      <p:ext uri="{BB962C8B-B14F-4D97-AF65-F5344CB8AC3E}">
        <p14:creationId xmlns:p14="http://schemas.microsoft.com/office/powerpoint/2010/main" val="48270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2263490" y="3937371"/>
            <a:ext cx="7777114" cy="1223641"/>
          </a:xfrm>
        </p:spPr>
        <p:txBody>
          <a:bodyPr>
            <a:normAutofit fontScale="90000"/>
          </a:bodyPr>
          <a:lstStyle/>
          <a:p>
            <a:r>
              <a:rPr lang="fr-FR" sz="6000" b="1" dirty="0">
                <a:solidFill>
                  <a:srgbClr val="003399"/>
                </a:solidFill>
                <a:latin typeface="+mn-lt"/>
              </a:rPr>
              <a:t>SECTION</a:t>
            </a:r>
            <a:br>
              <a:rPr lang="fr-FR" sz="6000" b="1" dirty="0">
                <a:solidFill>
                  <a:srgbClr val="003399"/>
                </a:solidFill>
                <a:latin typeface="+mn-lt"/>
              </a:rPr>
            </a:br>
            <a:r>
              <a:rPr lang="fr-FR" sz="6000" b="1" dirty="0">
                <a:solidFill>
                  <a:srgbClr val="003399"/>
                </a:solidFill>
                <a:latin typeface="+mn-lt"/>
              </a:rPr>
              <a:t>D’INVESTISSEMENT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79108" y="6513920"/>
            <a:ext cx="9144000" cy="245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/>
              <a:t>Communauté d’agglomération Tarbes-Lourdes-Pyrénées / Compte Administratif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9704B-5266-45EE-A52E-591E30ECDB35}"/>
              </a:ext>
            </a:extLst>
          </p:cNvPr>
          <p:cNvSpPr/>
          <p:nvPr/>
        </p:nvSpPr>
        <p:spPr>
          <a:xfrm>
            <a:off x="1" y="0"/>
            <a:ext cx="12192000" cy="2207172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F45466F-B092-411B-9FFE-406194F2B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9" y="370028"/>
            <a:ext cx="4007422" cy="14671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1DCE0B5-684F-439B-8FCA-EB9D6F42D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22" y="182581"/>
            <a:ext cx="3932160" cy="180387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034BC95F-7C99-4E0A-90D7-71C16BDD65C1}"/>
              </a:ext>
            </a:extLst>
          </p:cNvPr>
          <p:cNvSpPr txBox="1">
            <a:spLocks/>
          </p:cNvSpPr>
          <p:nvPr/>
        </p:nvSpPr>
        <p:spPr>
          <a:xfrm>
            <a:off x="5932602" y="2153868"/>
            <a:ext cx="6444792" cy="766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003399"/>
                </a:solidFill>
                <a:latin typeface="+mn-lt"/>
              </a:rPr>
              <a:t>LE BUDGET </a:t>
            </a:r>
            <a:r>
              <a:rPr lang="fr-FR" sz="4000" b="1" dirty="0">
                <a:solidFill>
                  <a:srgbClr val="FF5050"/>
                </a:solidFill>
                <a:latin typeface="+mn-lt"/>
              </a:rPr>
              <a:t>PRINCIPAL</a:t>
            </a:r>
            <a:r>
              <a:rPr lang="fr-FR" sz="4000" b="1" dirty="0">
                <a:solidFill>
                  <a:srgbClr val="003399"/>
                </a:solidFill>
                <a:latin typeface="+mn-lt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9371857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4768</TotalTime>
  <Words>1315</Words>
  <Application>Microsoft Office PowerPoint</Application>
  <PresentationFormat>Grand écran</PresentationFormat>
  <Paragraphs>381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LE COMPTE ADMINISTRATIF 2020</vt:lpstr>
      <vt:lpstr>FONCTIONNEMENT ET INVESTISSEMENT Résultats nets de l’exercice</vt:lpstr>
      <vt:lpstr>FONCTIONNEMENT ET INVESTISSEMENT Résultats consolidés de l’exercice</vt:lpstr>
      <vt:lpstr>FONCTIONNEMENT ET INVESTISSEMENT Résultats nets de l’exercice</vt:lpstr>
      <vt:lpstr>FONCTIONNEMENT ET INVESTISSEMENT Résultats consolidés de l’exercice</vt:lpstr>
      <vt:lpstr>SECTION DE FONCTIONNEMENT</vt:lpstr>
      <vt:lpstr>&gt; LES DÉPENSES DE FONCTIONNEMENT</vt:lpstr>
      <vt:lpstr>&gt; LES RECETTES DE FONCTIONNEMENT</vt:lpstr>
      <vt:lpstr>SECTION D’INVESTISSEMENT</vt:lpstr>
      <vt:lpstr>&gt; LES DÉPENSES D’INVESTISSEMENT</vt:lpstr>
      <vt:lpstr>&gt; LES RECETTES D’INVESTISSEMENT</vt:lpstr>
      <vt:lpstr>INVESTISSEMENTS RÉALISÉS BP + BA 2017 à 2020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orientations budgétaires 2015</dc:title>
  <dc:creator>Saut Julie</dc:creator>
  <cp:lastModifiedBy>Saut Julie</cp:lastModifiedBy>
  <cp:revision>720</cp:revision>
  <cp:lastPrinted>2017-04-11T08:55:14Z</cp:lastPrinted>
  <dcterms:created xsi:type="dcterms:W3CDTF">2014-11-24T13:15:45Z</dcterms:created>
  <dcterms:modified xsi:type="dcterms:W3CDTF">2021-06-14T08:56:30Z</dcterms:modified>
</cp:coreProperties>
</file>